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handoutMasterIdLst>
    <p:handoutMasterId r:id="rId13"/>
  </p:handoutMasterIdLst>
  <p:sldIdLst>
    <p:sldId id="520" r:id="rId3"/>
    <p:sldId id="538" r:id="rId4"/>
    <p:sldId id="537" r:id="rId5"/>
    <p:sldId id="536" r:id="rId6"/>
    <p:sldId id="530" r:id="rId7"/>
    <p:sldId id="534" r:id="rId8"/>
    <p:sldId id="548" r:id="rId9"/>
    <p:sldId id="545" r:id="rId10"/>
    <p:sldId id="546" r:id="rId11"/>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159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87" autoAdjust="0"/>
    <p:restoredTop sz="95036" autoAdjust="0"/>
  </p:normalViewPr>
  <p:slideViewPr>
    <p:cSldViewPr>
      <p:cViewPr varScale="1">
        <p:scale>
          <a:sx n="110" d="100"/>
          <a:sy n="110" d="100"/>
        </p:scale>
        <p:origin x="619" y="77"/>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CE663-729B-4498-9AF2-59103F5FE897}" type="doc">
      <dgm:prSet loTypeId="urn:microsoft.com/office/officeart/2005/8/layout/hierarchy4" loCatId="list" qsTypeId="urn:microsoft.com/office/officeart/2005/8/quickstyle/simple3" qsCatId="simple" csTypeId="urn:microsoft.com/office/officeart/2005/8/colors/accent1_1" csCatId="accent1" phldr="1"/>
      <dgm:spPr/>
      <dgm:t>
        <a:bodyPr/>
        <a:lstStyle/>
        <a:p>
          <a:endParaRPr lang="en-US"/>
        </a:p>
      </dgm:t>
    </dgm:pt>
    <dgm:pt modelId="{0C1D1C91-CA67-4C84-8D72-91C2E29CBBF4}">
      <dgm:prSet custT="1"/>
      <dgm:spPr/>
      <dgm:t>
        <a:bodyPr lIns="0" rIns="0" anchor="b" anchorCtr="0"/>
        <a:lstStyle/>
        <a:p>
          <a:pPr rtl="1"/>
          <a:r>
            <a:rPr lang="fa-IR" sz="1200" b="1" dirty="0">
              <a:cs typeface="B Yekan" panose="00000400000000000000" pitchFamily="2" charset="-78"/>
            </a:rPr>
            <a:t>فرآیندها و فرآورده‌ها</a:t>
          </a:r>
          <a:endParaRPr lang="en-US" sz="1200" b="1" dirty="0">
            <a:cs typeface="B Yekan" panose="00000400000000000000" pitchFamily="2" charset="-78"/>
          </a:endParaRPr>
        </a:p>
      </dgm:t>
    </dgm:pt>
    <dgm:pt modelId="{3510A7A3-168E-4D62-B249-C79818D20E11}" type="parTrans" cxnId="{22124874-5157-4949-931D-342F199140A5}">
      <dgm:prSet/>
      <dgm:spPr/>
      <dgm:t>
        <a:bodyPr/>
        <a:lstStyle/>
        <a:p>
          <a:pPr rtl="1"/>
          <a:endParaRPr lang="en-US" sz="1200" b="1">
            <a:cs typeface="B Mitra" panose="00000400000000000000" pitchFamily="2" charset="-78"/>
          </a:endParaRPr>
        </a:p>
      </dgm:t>
    </dgm:pt>
    <dgm:pt modelId="{758B52AE-66F3-4E06-9203-7F5C5709904D}" type="sibTrans" cxnId="{22124874-5157-4949-931D-342F199140A5}">
      <dgm:prSet/>
      <dgm:spPr/>
      <dgm:t>
        <a:bodyPr/>
        <a:lstStyle/>
        <a:p>
          <a:pPr rtl="1"/>
          <a:endParaRPr lang="en-US" sz="1200" b="1">
            <a:cs typeface="B Mitra" panose="00000400000000000000" pitchFamily="2" charset="-78"/>
          </a:endParaRPr>
        </a:p>
      </dgm:t>
    </dgm:pt>
    <dgm:pt modelId="{2D1DC800-A93F-4DD5-B9A8-2F79D65670DE}">
      <dgm:prSet custT="1"/>
      <dgm:spPr/>
      <dgm:t>
        <a:bodyPr lIns="0" rIns="0" anchor="b" anchorCtr="0"/>
        <a:lstStyle/>
        <a:p>
          <a:pPr rtl="1"/>
          <a:r>
            <a:rPr lang="fa-IR" sz="1200" b="1" dirty="0">
              <a:cs typeface="B Yekan" panose="00000400000000000000" pitchFamily="2" charset="-78"/>
            </a:rPr>
            <a:t>ساختار و منابع انسانی</a:t>
          </a:r>
          <a:endParaRPr lang="en-US" sz="1200" b="1" dirty="0">
            <a:cs typeface="B Yekan" panose="00000400000000000000" pitchFamily="2" charset="-78"/>
          </a:endParaRPr>
        </a:p>
      </dgm:t>
    </dgm:pt>
    <dgm:pt modelId="{173CC69B-4055-4C10-A531-EFE147FE2D36}" type="parTrans" cxnId="{2A496526-617B-4A96-A054-C53B939661E7}">
      <dgm:prSet/>
      <dgm:spPr/>
      <dgm:t>
        <a:bodyPr/>
        <a:lstStyle/>
        <a:p>
          <a:pPr rtl="1"/>
          <a:endParaRPr lang="en-US" sz="1200" b="1">
            <a:cs typeface="B Mitra" panose="00000400000000000000" pitchFamily="2" charset="-78"/>
          </a:endParaRPr>
        </a:p>
      </dgm:t>
    </dgm:pt>
    <dgm:pt modelId="{8E51CBA0-3B1C-4BD2-A408-D67FD2714F0C}" type="sibTrans" cxnId="{2A496526-617B-4A96-A054-C53B939661E7}">
      <dgm:prSet/>
      <dgm:spPr/>
      <dgm:t>
        <a:bodyPr/>
        <a:lstStyle/>
        <a:p>
          <a:pPr rtl="1"/>
          <a:endParaRPr lang="en-US" sz="1200" b="1">
            <a:cs typeface="B Mitra" panose="00000400000000000000" pitchFamily="2" charset="-78"/>
          </a:endParaRPr>
        </a:p>
      </dgm:t>
    </dgm:pt>
    <dgm:pt modelId="{240B7157-72D7-402D-AD6E-871E48F5F57B}">
      <dgm:prSet custT="1"/>
      <dgm:spPr/>
      <dgm:t>
        <a:bodyPr lIns="0" rIns="0" anchor="b" anchorCtr="0"/>
        <a:lstStyle/>
        <a:p>
          <a:pPr rtl="1"/>
          <a:r>
            <a:rPr lang="fa-IR" sz="1200" b="1" dirty="0">
              <a:cs typeface="B Yekan" panose="00000400000000000000" pitchFamily="2" charset="-78"/>
            </a:rPr>
            <a:t>ابزار</a:t>
          </a:r>
          <a:endParaRPr lang="en-US" sz="1200" b="1" dirty="0">
            <a:cs typeface="B Yekan" panose="00000400000000000000" pitchFamily="2" charset="-78"/>
          </a:endParaRPr>
        </a:p>
      </dgm:t>
    </dgm:pt>
    <dgm:pt modelId="{9D6311DF-AB1B-4BDB-AB7A-4AE22FE969CB}" type="parTrans" cxnId="{83951B1C-D7ED-4AE9-932C-CF150CE16441}">
      <dgm:prSet/>
      <dgm:spPr/>
      <dgm:t>
        <a:bodyPr/>
        <a:lstStyle/>
        <a:p>
          <a:pPr rtl="1"/>
          <a:endParaRPr lang="en-US" sz="1200" b="1">
            <a:cs typeface="B Mitra" panose="00000400000000000000" pitchFamily="2" charset="-78"/>
          </a:endParaRPr>
        </a:p>
      </dgm:t>
    </dgm:pt>
    <dgm:pt modelId="{15AFAFF5-B572-4B82-A448-1C2CB1B3420E}" type="sibTrans" cxnId="{83951B1C-D7ED-4AE9-932C-CF150CE16441}">
      <dgm:prSet/>
      <dgm:spPr/>
      <dgm:t>
        <a:bodyPr/>
        <a:lstStyle/>
        <a:p>
          <a:pPr rtl="1"/>
          <a:endParaRPr lang="en-US" sz="1200" b="1">
            <a:cs typeface="B Mitra" panose="00000400000000000000" pitchFamily="2" charset="-78"/>
          </a:endParaRPr>
        </a:p>
      </dgm:t>
    </dgm:pt>
    <dgm:pt modelId="{1DCFCDA0-4A2F-450A-884E-4CF05FD3D7C4}" type="pres">
      <dgm:prSet presAssocID="{B2FCE663-729B-4498-9AF2-59103F5FE897}" presName="Name0" presStyleCnt="0">
        <dgm:presLayoutVars>
          <dgm:chPref val="1"/>
          <dgm:dir/>
          <dgm:animOne val="branch"/>
          <dgm:animLvl val="lvl"/>
          <dgm:resizeHandles/>
        </dgm:presLayoutVars>
      </dgm:prSet>
      <dgm:spPr/>
    </dgm:pt>
    <dgm:pt modelId="{21FC54B6-A6C5-437E-B273-76A1F83F5482}" type="pres">
      <dgm:prSet presAssocID="{0C1D1C91-CA67-4C84-8D72-91C2E29CBBF4}" presName="vertOne" presStyleCnt="0"/>
      <dgm:spPr/>
    </dgm:pt>
    <dgm:pt modelId="{BD3C260C-5419-4600-A0B9-E5D6E520D45F}" type="pres">
      <dgm:prSet presAssocID="{0C1D1C91-CA67-4C84-8D72-91C2E29CBBF4}" presName="txOne" presStyleLbl="node0" presStyleIdx="0" presStyleCnt="3">
        <dgm:presLayoutVars>
          <dgm:chPref val="3"/>
        </dgm:presLayoutVars>
      </dgm:prSet>
      <dgm:spPr/>
    </dgm:pt>
    <dgm:pt modelId="{364D6DE6-4F22-48D6-B51F-E5C58D57C9BA}" type="pres">
      <dgm:prSet presAssocID="{0C1D1C91-CA67-4C84-8D72-91C2E29CBBF4}" presName="horzOne" presStyleCnt="0"/>
      <dgm:spPr/>
    </dgm:pt>
    <dgm:pt modelId="{DA479743-E58E-4E1F-90EC-72A629A4DA45}" type="pres">
      <dgm:prSet presAssocID="{758B52AE-66F3-4E06-9203-7F5C5709904D}" presName="sibSpaceOne" presStyleCnt="0"/>
      <dgm:spPr/>
    </dgm:pt>
    <dgm:pt modelId="{ECCDDA01-64AA-416F-9418-F08546635F2B}" type="pres">
      <dgm:prSet presAssocID="{2D1DC800-A93F-4DD5-B9A8-2F79D65670DE}" presName="vertOne" presStyleCnt="0"/>
      <dgm:spPr/>
    </dgm:pt>
    <dgm:pt modelId="{F1AA5F38-F019-4B59-BC73-A3AFC7B9B485}" type="pres">
      <dgm:prSet presAssocID="{2D1DC800-A93F-4DD5-B9A8-2F79D65670DE}" presName="txOne" presStyleLbl="node0" presStyleIdx="1" presStyleCnt="3">
        <dgm:presLayoutVars>
          <dgm:chPref val="3"/>
        </dgm:presLayoutVars>
      </dgm:prSet>
      <dgm:spPr/>
    </dgm:pt>
    <dgm:pt modelId="{C0449F79-ACBF-467D-9775-1AF48F9F74A1}" type="pres">
      <dgm:prSet presAssocID="{2D1DC800-A93F-4DD5-B9A8-2F79D65670DE}" presName="horzOne" presStyleCnt="0"/>
      <dgm:spPr/>
    </dgm:pt>
    <dgm:pt modelId="{F1DA1737-D6DA-4939-B66A-3B44442475D6}" type="pres">
      <dgm:prSet presAssocID="{8E51CBA0-3B1C-4BD2-A408-D67FD2714F0C}" presName="sibSpaceOne" presStyleCnt="0"/>
      <dgm:spPr/>
    </dgm:pt>
    <dgm:pt modelId="{07294343-0A11-4322-BBD6-19E2A7A059A1}" type="pres">
      <dgm:prSet presAssocID="{240B7157-72D7-402D-AD6E-871E48F5F57B}" presName="vertOne" presStyleCnt="0"/>
      <dgm:spPr/>
    </dgm:pt>
    <dgm:pt modelId="{FA3E06B3-BE43-4B84-BF55-4D50F058F3DA}" type="pres">
      <dgm:prSet presAssocID="{240B7157-72D7-402D-AD6E-871E48F5F57B}" presName="txOne" presStyleLbl="node0" presStyleIdx="2" presStyleCnt="3">
        <dgm:presLayoutVars>
          <dgm:chPref val="3"/>
        </dgm:presLayoutVars>
      </dgm:prSet>
      <dgm:spPr/>
    </dgm:pt>
    <dgm:pt modelId="{D0AFB345-F723-4BA6-A24E-3CC77C38AD1D}" type="pres">
      <dgm:prSet presAssocID="{240B7157-72D7-402D-AD6E-871E48F5F57B}" presName="horzOne" presStyleCnt="0"/>
      <dgm:spPr/>
    </dgm:pt>
  </dgm:ptLst>
  <dgm:cxnLst>
    <dgm:cxn modelId="{7DE0D904-6905-44FD-89EA-AFCEB80E5A6D}" type="presOf" srcId="{B2FCE663-729B-4498-9AF2-59103F5FE897}" destId="{1DCFCDA0-4A2F-450A-884E-4CF05FD3D7C4}" srcOrd="0" destOrd="0" presId="urn:microsoft.com/office/officeart/2005/8/layout/hierarchy4"/>
    <dgm:cxn modelId="{83951B1C-D7ED-4AE9-932C-CF150CE16441}" srcId="{B2FCE663-729B-4498-9AF2-59103F5FE897}" destId="{240B7157-72D7-402D-AD6E-871E48F5F57B}" srcOrd="2" destOrd="0" parTransId="{9D6311DF-AB1B-4BDB-AB7A-4AE22FE969CB}" sibTransId="{15AFAFF5-B572-4B82-A448-1C2CB1B3420E}"/>
    <dgm:cxn modelId="{2A496526-617B-4A96-A054-C53B939661E7}" srcId="{B2FCE663-729B-4498-9AF2-59103F5FE897}" destId="{2D1DC800-A93F-4DD5-B9A8-2F79D65670DE}" srcOrd="1" destOrd="0" parTransId="{173CC69B-4055-4C10-A531-EFE147FE2D36}" sibTransId="{8E51CBA0-3B1C-4BD2-A408-D67FD2714F0C}"/>
    <dgm:cxn modelId="{5D58C364-B254-449E-BF7E-C1A5F6AF81FE}" type="presOf" srcId="{240B7157-72D7-402D-AD6E-871E48F5F57B}" destId="{FA3E06B3-BE43-4B84-BF55-4D50F058F3DA}" srcOrd="0" destOrd="0" presId="urn:microsoft.com/office/officeart/2005/8/layout/hierarchy4"/>
    <dgm:cxn modelId="{86E2806C-2A14-4084-94C1-CEFA5950DEB8}" type="presOf" srcId="{2D1DC800-A93F-4DD5-B9A8-2F79D65670DE}" destId="{F1AA5F38-F019-4B59-BC73-A3AFC7B9B485}" srcOrd="0" destOrd="0" presId="urn:microsoft.com/office/officeart/2005/8/layout/hierarchy4"/>
    <dgm:cxn modelId="{22124874-5157-4949-931D-342F199140A5}" srcId="{B2FCE663-729B-4498-9AF2-59103F5FE897}" destId="{0C1D1C91-CA67-4C84-8D72-91C2E29CBBF4}" srcOrd="0" destOrd="0" parTransId="{3510A7A3-168E-4D62-B249-C79818D20E11}" sibTransId="{758B52AE-66F3-4E06-9203-7F5C5709904D}"/>
    <dgm:cxn modelId="{4659D5BE-38EC-43E0-9B96-BE3DD439B208}" type="presOf" srcId="{0C1D1C91-CA67-4C84-8D72-91C2E29CBBF4}" destId="{BD3C260C-5419-4600-A0B9-E5D6E520D45F}" srcOrd="0" destOrd="0" presId="urn:microsoft.com/office/officeart/2005/8/layout/hierarchy4"/>
    <dgm:cxn modelId="{D5A9E27B-4F40-431B-9FDA-C421E43FCA8E}" type="presParOf" srcId="{1DCFCDA0-4A2F-450A-884E-4CF05FD3D7C4}" destId="{21FC54B6-A6C5-437E-B273-76A1F83F5482}" srcOrd="0" destOrd="0" presId="urn:microsoft.com/office/officeart/2005/8/layout/hierarchy4"/>
    <dgm:cxn modelId="{448DA22F-46F2-4DEB-8017-6DFEBDC02377}" type="presParOf" srcId="{21FC54B6-A6C5-437E-B273-76A1F83F5482}" destId="{BD3C260C-5419-4600-A0B9-E5D6E520D45F}" srcOrd="0" destOrd="0" presId="urn:microsoft.com/office/officeart/2005/8/layout/hierarchy4"/>
    <dgm:cxn modelId="{B3433B58-98E0-4854-BF2D-DF5AD5AEF094}" type="presParOf" srcId="{21FC54B6-A6C5-437E-B273-76A1F83F5482}" destId="{364D6DE6-4F22-48D6-B51F-E5C58D57C9BA}" srcOrd="1" destOrd="0" presId="urn:microsoft.com/office/officeart/2005/8/layout/hierarchy4"/>
    <dgm:cxn modelId="{A68A5293-902C-4CA1-8BDC-81246DEAB546}" type="presParOf" srcId="{1DCFCDA0-4A2F-450A-884E-4CF05FD3D7C4}" destId="{DA479743-E58E-4E1F-90EC-72A629A4DA45}" srcOrd="1" destOrd="0" presId="urn:microsoft.com/office/officeart/2005/8/layout/hierarchy4"/>
    <dgm:cxn modelId="{12F5A206-ADA4-435E-BCF9-3C794E146758}" type="presParOf" srcId="{1DCFCDA0-4A2F-450A-884E-4CF05FD3D7C4}" destId="{ECCDDA01-64AA-416F-9418-F08546635F2B}" srcOrd="2" destOrd="0" presId="urn:microsoft.com/office/officeart/2005/8/layout/hierarchy4"/>
    <dgm:cxn modelId="{996C456C-B44F-4DFF-8D96-0F471C608CFC}" type="presParOf" srcId="{ECCDDA01-64AA-416F-9418-F08546635F2B}" destId="{F1AA5F38-F019-4B59-BC73-A3AFC7B9B485}" srcOrd="0" destOrd="0" presId="urn:microsoft.com/office/officeart/2005/8/layout/hierarchy4"/>
    <dgm:cxn modelId="{F2E4E5BF-BF76-4A71-9BFA-70D64F80E3EE}" type="presParOf" srcId="{ECCDDA01-64AA-416F-9418-F08546635F2B}" destId="{C0449F79-ACBF-467D-9775-1AF48F9F74A1}" srcOrd="1" destOrd="0" presId="urn:microsoft.com/office/officeart/2005/8/layout/hierarchy4"/>
    <dgm:cxn modelId="{D355B1D4-77FB-49D4-AB00-9A1CD7FD80A5}" type="presParOf" srcId="{1DCFCDA0-4A2F-450A-884E-4CF05FD3D7C4}" destId="{F1DA1737-D6DA-4939-B66A-3B44442475D6}" srcOrd="3" destOrd="0" presId="urn:microsoft.com/office/officeart/2005/8/layout/hierarchy4"/>
    <dgm:cxn modelId="{3D393C82-70BC-4CD7-8D2A-EE1B5C1322E3}" type="presParOf" srcId="{1DCFCDA0-4A2F-450A-884E-4CF05FD3D7C4}" destId="{07294343-0A11-4322-BBD6-19E2A7A059A1}" srcOrd="4" destOrd="0" presId="urn:microsoft.com/office/officeart/2005/8/layout/hierarchy4"/>
    <dgm:cxn modelId="{0AACD003-13F7-43ED-8537-C4DD5351A6E2}" type="presParOf" srcId="{07294343-0A11-4322-BBD6-19E2A7A059A1}" destId="{FA3E06B3-BE43-4B84-BF55-4D50F058F3DA}" srcOrd="0" destOrd="0" presId="urn:microsoft.com/office/officeart/2005/8/layout/hierarchy4"/>
    <dgm:cxn modelId="{58DCBBD9-7A0F-498B-835C-62CA5D6803F8}" type="presParOf" srcId="{07294343-0A11-4322-BBD6-19E2A7A059A1}" destId="{D0AFB345-F723-4BA6-A24E-3CC77C38AD1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3B35A1-4E69-42E5-B648-8C7127E6C57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4809ABD-7623-4E1A-AD0A-BB6EFF85BCDA}" type="pres">
      <dgm:prSet presAssocID="{773B35A1-4E69-42E5-B648-8C7127E6C574}" presName="linear" presStyleCnt="0">
        <dgm:presLayoutVars>
          <dgm:dir/>
          <dgm:animLvl val="lvl"/>
          <dgm:resizeHandles val="exact"/>
        </dgm:presLayoutVars>
      </dgm:prSet>
      <dgm:spPr/>
    </dgm:pt>
  </dgm:ptLst>
  <dgm:cxnLst>
    <dgm:cxn modelId="{71453288-498A-4E9C-9E8C-E027CAFE9A68}" type="presOf" srcId="{773B35A1-4E69-42E5-B648-8C7127E6C574}" destId="{94809ABD-7623-4E1A-AD0A-BB6EFF85BCDA}" srcOrd="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3C260C-5419-4600-A0B9-E5D6E520D45F}">
      <dsp:nvSpPr>
        <dsp:cNvPr id="0" name=""/>
        <dsp:cNvSpPr/>
      </dsp:nvSpPr>
      <dsp:spPr>
        <a:xfrm>
          <a:off x="3954" y="0"/>
          <a:ext cx="1598914" cy="35866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b" anchorCtr="0">
          <a:noAutofit/>
        </a:bodyPr>
        <a:lstStyle/>
        <a:p>
          <a:pPr marL="0" lvl="0" indent="0" algn="ctr" defTabSz="533400" rtl="1">
            <a:lnSpc>
              <a:spcPct val="90000"/>
            </a:lnSpc>
            <a:spcBef>
              <a:spcPct val="0"/>
            </a:spcBef>
            <a:spcAft>
              <a:spcPct val="35000"/>
            </a:spcAft>
            <a:buNone/>
          </a:pPr>
          <a:r>
            <a:rPr lang="fa-IR" sz="1200" b="1" kern="1200" dirty="0">
              <a:cs typeface="B Yekan" panose="00000400000000000000" pitchFamily="2" charset="-78"/>
            </a:rPr>
            <a:t>فرآیندها و فرآورده‌ها</a:t>
          </a:r>
          <a:endParaRPr lang="en-US" sz="1200" b="1" kern="1200" dirty="0">
            <a:cs typeface="B Yekan" panose="00000400000000000000" pitchFamily="2" charset="-78"/>
          </a:endParaRPr>
        </a:p>
      </dsp:txBody>
      <dsp:txXfrm>
        <a:off x="50785" y="46831"/>
        <a:ext cx="1505252" cy="3492999"/>
      </dsp:txXfrm>
    </dsp:sp>
    <dsp:sp modelId="{F1AA5F38-F019-4B59-BC73-A3AFC7B9B485}">
      <dsp:nvSpPr>
        <dsp:cNvPr id="0" name=""/>
        <dsp:cNvSpPr/>
      </dsp:nvSpPr>
      <dsp:spPr>
        <a:xfrm>
          <a:off x="1871486" y="0"/>
          <a:ext cx="1598914" cy="35866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b" anchorCtr="0">
          <a:noAutofit/>
        </a:bodyPr>
        <a:lstStyle/>
        <a:p>
          <a:pPr marL="0" lvl="0" indent="0" algn="ctr" defTabSz="533400" rtl="1">
            <a:lnSpc>
              <a:spcPct val="90000"/>
            </a:lnSpc>
            <a:spcBef>
              <a:spcPct val="0"/>
            </a:spcBef>
            <a:spcAft>
              <a:spcPct val="35000"/>
            </a:spcAft>
            <a:buNone/>
          </a:pPr>
          <a:r>
            <a:rPr lang="fa-IR" sz="1200" b="1" kern="1200" dirty="0">
              <a:cs typeface="B Yekan" panose="00000400000000000000" pitchFamily="2" charset="-78"/>
            </a:rPr>
            <a:t>ساختار و منابع انسانی</a:t>
          </a:r>
          <a:endParaRPr lang="en-US" sz="1200" b="1" kern="1200" dirty="0">
            <a:cs typeface="B Yekan" panose="00000400000000000000" pitchFamily="2" charset="-78"/>
          </a:endParaRPr>
        </a:p>
      </dsp:txBody>
      <dsp:txXfrm>
        <a:off x="1918317" y="46831"/>
        <a:ext cx="1505252" cy="3492999"/>
      </dsp:txXfrm>
    </dsp:sp>
    <dsp:sp modelId="{FA3E06B3-BE43-4B84-BF55-4D50F058F3DA}">
      <dsp:nvSpPr>
        <dsp:cNvPr id="0" name=""/>
        <dsp:cNvSpPr/>
      </dsp:nvSpPr>
      <dsp:spPr>
        <a:xfrm>
          <a:off x="3739019" y="0"/>
          <a:ext cx="1598914" cy="3586661"/>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5720" rIns="0" bIns="45720" numCol="1" spcCol="1270" anchor="b" anchorCtr="0">
          <a:noAutofit/>
        </a:bodyPr>
        <a:lstStyle/>
        <a:p>
          <a:pPr marL="0" lvl="0" indent="0" algn="ctr" defTabSz="533400" rtl="1">
            <a:lnSpc>
              <a:spcPct val="90000"/>
            </a:lnSpc>
            <a:spcBef>
              <a:spcPct val="0"/>
            </a:spcBef>
            <a:spcAft>
              <a:spcPct val="35000"/>
            </a:spcAft>
            <a:buNone/>
          </a:pPr>
          <a:r>
            <a:rPr lang="fa-IR" sz="1200" b="1" kern="1200" dirty="0">
              <a:cs typeface="B Yekan" panose="00000400000000000000" pitchFamily="2" charset="-78"/>
            </a:rPr>
            <a:t>ابزار</a:t>
          </a:r>
          <a:endParaRPr lang="en-US" sz="1200" b="1" kern="1200" dirty="0">
            <a:cs typeface="B Yekan" panose="00000400000000000000" pitchFamily="2" charset="-78"/>
          </a:endParaRPr>
        </a:p>
      </dsp:txBody>
      <dsp:txXfrm>
        <a:off x="3785850" y="46831"/>
        <a:ext cx="1505252" cy="34929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654EF1EB-218C-4A1C-B9C4-7B4CF067A65F}" type="datetimeFigureOut">
              <a:rPr lang="en-US" smtClean="0"/>
              <a:pPr/>
              <a:t>10/7/2024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23EC627F-538B-421D-A47E-6A4C45CC2E41}" type="slidenum">
              <a:rPr lang="en-US" smtClean="0"/>
              <a:pPr/>
              <a:t>‹#›</a:t>
            </a:fld>
            <a:endParaRPr lang="en-US"/>
          </a:p>
        </p:txBody>
      </p:sp>
    </p:spTree>
    <p:extLst>
      <p:ext uri="{BB962C8B-B14F-4D97-AF65-F5344CB8AC3E}">
        <p14:creationId xmlns:p14="http://schemas.microsoft.com/office/powerpoint/2010/main" val="165610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237E186-EB21-403D-BA12-EE9D2B6BC434}" type="datetimeFigureOut">
              <a:rPr lang="en-US" smtClean="0"/>
              <a:pPr/>
              <a:t>10/7/2024</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1EA88FAA-8796-4B4A-8CBB-7963FD0945E4}" type="slidenum">
              <a:rPr lang="en-US" smtClean="0"/>
              <a:pPr/>
              <a:t>‹#›</a:t>
            </a:fld>
            <a:endParaRPr lang="en-US"/>
          </a:p>
        </p:txBody>
      </p:sp>
    </p:spTree>
    <p:extLst>
      <p:ext uri="{BB962C8B-B14F-4D97-AF65-F5344CB8AC3E}">
        <p14:creationId xmlns:p14="http://schemas.microsoft.com/office/powerpoint/2010/main" val="2089444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fa-IR" dirty="0"/>
              <a:t>2/14/2021</a:t>
            </a:r>
            <a:endParaRPr lang="en-US" dirty="0"/>
          </a:p>
        </p:txBody>
      </p:sp>
      <p:sp>
        <p:nvSpPr>
          <p:cNvPr id="5" name="Footer Placeholder 4"/>
          <p:cNvSpPr>
            <a:spLocks noGrp="1"/>
          </p:cNvSpPr>
          <p:nvPr>
            <p:ph type="ftr" sz="quarter" idx="11"/>
          </p:nvPr>
        </p:nvSpPr>
        <p:spPr>
          <a:xfrm>
            <a:off x="457200" y="4319684"/>
            <a:ext cx="2895600" cy="273844"/>
          </a:xfrm>
        </p:spPr>
        <p:txBody>
          <a:bodyPr/>
          <a:lstStyle>
            <a:lvl1pPr algn="l">
              <a:defRPr sz="1050" i="1"/>
            </a:lvl1pPr>
          </a:lstStyle>
          <a:p>
            <a:endParaRPr lang="en-US" dirty="0"/>
          </a:p>
        </p:txBody>
      </p:sp>
      <p:sp>
        <p:nvSpPr>
          <p:cNvPr id="6" name="Slide Number Placeholder 5"/>
          <p:cNvSpPr>
            <a:spLocks noGrp="1"/>
          </p:cNvSpPr>
          <p:nvPr>
            <p:ph type="sldNum" sz="quarter" idx="12"/>
          </p:nvPr>
        </p:nvSpPr>
        <p:spPr>
          <a:xfrm>
            <a:off x="5943600" y="4767263"/>
            <a:ext cx="2133600" cy="273844"/>
          </a:xfrm>
        </p:spPr>
        <p:txBody>
          <a:bodyPr/>
          <a:lstStyle>
            <a:lvl1pPr>
              <a:defRPr sz="1050"/>
            </a:lvl1pPr>
          </a:lstStyle>
          <a:p>
            <a:fld id="{B6F15528-21DE-4FAA-801E-634DDDAF4B2B}" type="slidenum">
              <a:rPr lang="en-US" smtClean="0"/>
              <a:pPr/>
              <a:t>‹#›</a:t>
            </a:fld>
            <a:endParaRPr lang="en-US"/>
          </a:p>
        </p:txBody>
      </p:sp>
      <p:sp>
        <p:nvSpPr>
          <p:cNvPr id="8" name="Rectangle 7"/>
          <p:cNvSpPr/>
          <p:nvPr userDrawn="1"/>
        </p:nvSpPr>
        <p:spPr>
          <a:xfrm rot="16200000">
            <a:off x="6267450" y="2266950"/>
            <a:ext cx="51435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r>
              <a:rPr lang="fa-IR" sz="1800" kern="1200" dirty="0">
                <a:solidFill>
                  <a:schemeClr val="bg1"/>
                </a:solidFill>
                <a:latin typeface="Georgia" pitchFamily="18" charset="0"/>
                <a:ea typeface="+mn-ea"/>
                <a:cs typeface="B Nazanin Outline" panose="00000400000000000000" pitchFamily="2" charset="-78"/>
              </a:rPr>
              <a:t>پروژه به‌روزرسانی و تکمیل اسناد بالادستی معماری سازمانی با رویکرد ساماندهی آمار و اطلاعات</a:t>
            </a:r>
            <a:endParaRPr lang="en-US" sz="1800" kern="1200" dirty="0">
              <a:solidFill>
                <a:schemeClr val="bg1"/>
              </a:solidFill>
              <a:latin typeface="Georgia" pitchFamily="18" charset="0"/>
              <a:ea typeface="+mn-ea"/>
              <a:cs typeface="B Nazanin Outline" panose="00000400000000000000" pitchFamily="2" charset="-78"/>
            </a:endParaRPr>
          </a:p>
        </p:txBody>
      </p:sp>
      <p:sp>
        <p:nvSpPr>
          <p:cNvPr id="9" name="Rectangle 8"/>
          <p:cNvSpPr/>
          <p:nvPr userDrawn="1"/>
        </p:nvSpPr>
        <p:spPr>
          <a:xfrm rot="16200000">
            <a:off x="5810250" y="2419350"/>
            <a:ext cx="5143500" cy="304800"/>
          </a:xfrm>
          <a:prstGeom prst="rect">
            <a:avLst/>
          </a:prstGeom>
          <a:solidFill>
            <a:srgbClr val="F0E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solidFill>
                  <a:schemeClr val="accent1">
                    <a:lumMod val="75000"/>
                  </a:schemeClr>
                </a:solidFill>
                <a:cs typeface="B Yekan" panose="00000400000000000000" pitchFamily="2" charset="-78"/>
              </a:rPr>
              <a:t>مدل بلوغ قابلیت مدیریت و راهبری معماری سازمانی</a:t>
            </a:r>
            <a:endParaRPr lang="en-US" dirty="0">
              <a:solidFill>
                <a:schemeClr val="accent1">
                  <a:lumMod val="75000"/>
                </a:schemeClr>
              </a:solidFill>
              <a:cs typeface="B Yekan" panose="000004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F61BA2-CD3F-47CE-BC4D-FC61E9E42276}"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61BA2-CD3F-47CE-BC4D-FC61E9E42276}"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61BA2-CD3F-47CE-BC4D-FC61E9E42276}"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F61BA2-CD3F-47CE-BC4D-FC61E9E42276}"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F61BA2-CD3F-47CE-BC4D-FC61E9E42276}" type="datetimeFigureOut">
              <a:rPr lang="en-US" smtClean="0"/>
              <a:pPr/>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F61BA2-CD3F-47CE-BC4D-FC61E9E42276}" type="datetimeFigureOut">
              <a:rPr lang="en-US" smtClean="0"/>
              <a:pPr/>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61BA2-CD3F-47CE-BC4D-FC61E9E42276}" type="datetimeFigureOut">
              <a:rPr lang="en-US" smtClean="0"/>
              <a:pPr/>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61BA2-CD3F-47CE-BC4D-FC61E9E42276}"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61BA2-CD3F-47CE-BC4D-FC61E9E42276}"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61BA2-CD3F-47CE-BC4D-FC61E9E42276}"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61BA2-CD3F-47CE-BC4D-FC61E9E42276}"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F55AA-277C-4527-AFBD-705DE87DB2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10/7/2024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6F61BA2-CD3F-47CE-BC4D-FC61E9E42276}" type="datetimeFigureOut">
              <a:rPr lang="en-US" smtClean="0"/>
              <a:pPr/>
              <a:t>10/7/2024</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33F55AA-277C-4527-AFBD-705DE87DB2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3</a:t>
            </a:r>
            <a:endParaRPr lang="en-US" dirty="0"/>
          </a:p>
        </p:txBody>
      </p:sp>
      <p:sp>
        <p:nvSpPr>
          <p:cNvPr id="9" name="Rounded Rectangle 8"/>
          <p:cNvSpPr/>
          <p:nvPr/>
        </p:nvSpPr>
        <p:spPr>
          <a:xfrm>
            <a:off x="152400" y="209550"/>
            <a:ext cx="76962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ابعاد و مولفه‌های مدل سنجش بلوغ وزارت نیرو و دستگاه‌های تابعه</a:t>
            </a:r>
            <a:endParaRPr lang="en-US" sz="2000" dirty="0">
              <a:solidFill>
                <a:schemeClr val="bg1"/>
              </a:solidFill>
              <a:cs typeface="B Yekan" panose="00000400000000000000" pitchFamily="2" charset="-78"/>
            </a:endParaRPr>
          </a:p>
        </p:txBody>
      </p:sp>
      <p:sp>
        <p:nvSpPr>
          <p:cNvPr id="3" name="TextBox 2"/>
          <p:cNvSpPr txBox="1"/>
          <p:nvPr/>
        </p:nvSpPr>
        <p:spPr>
          <a:xfrm>
            <a:off x="404768" y="604049"/>
            <a:ext cx="7467600" cy="646331"/>
          </a:xfrm>
          <a:prstGeom prst="rect">
            <a:avLst/>
          </a:prstGeom>
          <a:noFill/>
        </p:spPr>
        <p:txBody>
          <a:bodyPr wrap="square" rtlCol="0">
            <a:spAutoFit/>
          </a:bodyPr>
          <a:lstStyle/>
          <a:p>
            <a:pPr marL="285750" indent="-285750" algn="r" rtl="1">
              <a:buFont typeface="Wingdings" panose="05000000000000000000" pitchFamily="2" charset="2"/>
              <a:buChar char="q"/>
            </a:pPr>
            <a:r>
              <a:rPr lang="fa-IR" dirty="0">
                <a:cs typeface="B Yekan" panose="00000400000000000000" pitchFamily="2" charset="-78"/>
              </a:rPr>
              <a:t>از مدل‌های بررسی‌شده 3 بُعد با مولفه‌های مشخص‌شده به‌ازای هر بُعد،</a:t>
            </a:r>
            <a:r>
              <a:rPr lang="en-US" dirty="0">
                <a:cs typeface="B Yekan" panose="00000400000000000000" pitchFamily="2" charset="-78"/>
              </a:rPr>
              <a:t> </a:t>
            </a:r>
            <a:r>
              <a:rPr lang="fa-IR" dirty="0">
                <a:cs typeface="B Yekan" panose="00000400000000000000" pitchFamily="2" charset="-78"/>
              </a:rPr>
              <a:t>انتخاب شده است.</a:t>
            </a:r>
            <a:endParaRPr lang="en-US" dirty="0">
              <a:cs typeface="B Yekan" panose="00000400000000000000" pitchFamily="2" charset="-78"/>
            </a:endParaRPr>
          </a:p>
        </p:txBody>
      </p:sp>
      <p:sp>
        <p:nvSpPr>
          <p:cNvPr id="7"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pic>
        <p:nvPicPr>
          <p:cNvPr id="2" name="Picture 1"/>
          <p:cNvPicPr>
            <a:picLocks noChangeAspect="1"/>
          </p:cNvPicPr>
          <p:nvPr/>
        </p:nvPicPr>
        <p:blipFill>
          <a:blip r:embed="rId2"/>
          <a:stretch>
            <a:fillRect/>
          </a:stretch>
        </p:blipFill>
        <p:spPr>
          <a:xfrm>
            <a:off x="304800" y="1261348"/>
            <a:ext cx="7772400" cy="3367802"/>
          </a:xfrm>
          <a:prstGeom prst="rect">
            <a:avLst/>
          </a:prstGeom>
        </p:spPr>
      </p:pic>
    </p:spTree>
    <p:extLst>
      <p:ext uri="{BB962C8B-B14F-4D97-AF65-F5344CB8AC3E}">
        <p14:creationId xmlns:p14="http://schemas.microsoft.com/office/powerpoint/2010/main" val="203101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4</a:t>
            </a:r>
            <a:endParaRPr lang="en-US" dirty="0"/>
          </a:p>
        </p:txBody>
      </p:sp>
      <p:sp>
        <p:nvSpPr>
          <p:cNvPr id="3" name="TextBox 2"/>
          <p:cNvSpPr txBox="1"/>
          <p:nvPr/>
        </p:nvSpPr>
        <p:spPr>
          <a:xfrm>
            <a:off x="5486400" y="604049"/>
            <a:ext cx="2385968" cy="369332"/>
          </a:xfrm>
          <a:prstGeom prst="rect">
            <a:avLst/>
          </a:prstGeom>
          <a:noFill/>
        </p:spPr>
        <p:txBody>
          <a:bodyPr wrap="square" rtlCol="0">
            <a:spAutoFit/>
          </a:bodyPr>
          <a:lstStyle/>
          <a:p>
            <a:pPr marL="285750" indent="-285750" algn="r" rtl="1">
              <a:buFont typeface="Wingdings" panose="05000000000000000000" pitchFamily="2" charset="2"/>
              <a:buChar char="q"/>
            </a:pPr>
            <a:r>
              <a:rPr lang="fa-IR" dirty="0">
                <a:cs typeface="B Yekan" panose="00000400000000000000" pitchFamily="2" charset="-78"/>
              </a:rPr>
              <a:t>فرآیندها و فرآورده‌ها</a:t>
            </a:r>
            <a:endParaRPr lang="en-US" dirty="0">
              <a:cs typeface="B Yekan" panose="00000400000000000000" pitchFamily="2" charset="-78"/>
            </a:endParaRPr>
          </a:p>
        </p:txBody>
      </p:sp>
      <p:sp>
        <p:nvSpPr>
          <p:cNvPr id="8" name="TextBox 7"/>
          <p:cNvSpPr txBox="1"/>
          <p:nvPr/>
        </p:nvSpPr>
        <p:spPr>
          <a:xfrm>
            <a:off x="685800" y="1063080"/>
            <a:ext cx="7010400" cy="2031325"/>
          </a:xfrm>
          <a:prstGeom prst="rect">
            <a:avLst/>
          </a:prstGeom>
          <a:noFill/>
        </p:spPr>
        <p:txBody>
          <a:bodyPr wrap="square" rtlCol="0">
            <a:spAutoFit/>
          </a:bodyPr>
          <a:lstStyle/>
          <a:p>
            <a:pPr marL="285750" indent="-285750" algn="justLow" rtl="1">
              <a:buFont typeface="Wingdings" panose="05000000000000000000" pitchFamily="2" charset="2"/>
              <a:buChar char="q"/>
            </a:pPr>
            <a:r>
              <a:rPr lang="fa-IR" dirty="0">
                <a:cs typeface="B Yekan" panose="00000400000000000000" pitchFamily="2" charset="-78"/>
              </a:rPr>
              <a:t>فرآیندهای معماری سازمانی : فرآیندهای مدیریتی و حاکمیتی معماری سازمانی که واحد معماری سازمانی متولی انجام آن‌ها می‌باشد</a:t>
            </a:r>
          </a:p>
          <a:p>
            <a:pPr marL="285750" indent="-285750" algn="justLow" rtl="1">
              <a:buFont typeface="Wingdings" panose="05000000000000000000" pitchFamily="2" charset="2"/>
              <a:buChar char="q"/>
            </a:pPr>
            <a:r>
              <a:rPr lang="fa-IR" dirty="0">
                <a:cs typeface="B Yekan" panose="00000400000000000000" pitchFamily="2" charset="-78"/>
              </a:rPr>
              <a:t>کنترل‌های معماری سازمانی: تعیین نقاط تاثیرپذیری معماری سازمانی از سایر فرآیندهای سازمان و کنترل تغییرات حاصل از این تاثیرپذیری‌ها</a:t>
            </a:r>
          </a:p>
          <a:p>
            <a:pPr marL="285750" indent="-285750" algn="justLow" rtl="1">
              <a:buFont typeface="Wingdings" panose="05000000000000000000" pitchFamily="2" charset="2"/>
              <a:buChar char="q"/>
            </a:pPr>
            <a:r>
              <a:rPr lang="fa-IR" dirty="0">
                <a:cs typeface="B Yekan" panose="00000400000000000000" pitchFamily="2" charset="-78"/>
              </a:rPr>
              <a:t>طرح‌های معماری سازمانی : فرآورده‌های معماری سازمانی شامل اسناد، نمودارها و مدل‌های فنی</a:t>
            </a:r>
          </a:p>
          <a:p>
            <a:pPr algn="justLow" rtl="1"/>
            <a:endParaRPr lang="fa-IR" dirty="0">
              <a:cs typeface="B Yekan" panose="00000400000000000000" pitchFamily="2" charset="-78"/>
            </a:endParaRPr>
          </a:p>
        </p:txBody>
      </p:sp>
      <p:sp>
        <p:nvSpPr>
          <p:cNvPr id="11" name="Rounded Rectangle 10"/>
          <p:cNvSpPr/>
          <p:nvPr/>
        </p:nvSpPr>
        <p:spPr>
          <a:xfrm>
            <a:off x="152400" y="209550"/>
            <a:ext cx="79248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مولفه‌های مدل سنجش بلوغ وزارت نیرو و دستگاه‌های تابعه-فرآیند و فرآورده‌ها</a:t>
            </a:r>
            <a:endParaRPr lang="en-US" sz="2000" dirty="0">
              <a:solidFill>
                <a:schemeClr val="bg1"/>
              </a:solidFill>
              <a:cs typeface="B Yekan" panose="00000400000000000000" pitchFamily="2" charset="-78"/>
            </a:endParaRPr>
          </a:p>
        </p:txBody>
      </p:sp>
      <p:sp>
        <p:nvSpPr>
          <p:cNvPr id="10"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297616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5</a:t>
            </a:r>
            <a:endParaRPr lang="en-US" dirty="0"/>
          </a:p>
        </p:txBody>
      </p:sp>
      <p:sp>
        <p:nvSpPr>
          <p:cNvPr id="9" name="Rounded Rectangle 8"/>
          <p:cNvSpPr/>
          <p:nvPr/>
        </p:nvSpPr>
        <p:spPr>
          <a:xfrm>
            <a:off x="152400" y="209550"/>
            <a:ext cx="79248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مولفه‌های مدل سنجش بلوغ وزارت نیرو و دستگاه‌های تابعه-ساختار و نیروی انسانی</a:t>
            </a:r>
            <a:endParaRPr lang="en-US" sz="2000" dirty="0">
              <a:solidFill>
                <a:schemeClr val="bg1"/>
              </a:solidFill>
              <a:cs typeface="B Yekan" panose="00000400000000000000" pitchFamily="2" charset="-78"/>
            </a:endParaRPr>
          </a:p>
        </p:txBody>
      </p:sp>
      <p:sp>
        <p:nvSpPr>
          <p:cNvPr id="3" name="TextBox 2"/>
          <p:cNvSpPr txBox="1"/>
          <p:nvPr/>
        </p:nvSpPr>
        <p:spPr>
          <a:xfrm>
            <a:off x="5486400" y="604049"/>
            <a:ext cx="2385968" cy="369332"/>
          </a:xfrm>
          <a:prstGeom prst="rect">
            <a:avLst/>
          </a:prstGeom>
          <a:noFill/>
        </p:spPr>
        <p:txBody>
          <a:bodyPr wrap="square" rtlCol="0">
            <a:spAutoFit/>
          </a:bodyPr>
          <a:lstStyle/>
          <a:p>
            <a:pPr marL="285750" indent="-285750" algn="r" rtl="1">
              <a:buFont typeface="Wingdings" panose="05000000000000000000" pitchFamily="2" charset="2"/>
              <a:buChar char="q"/>
            </a:pPr>
            <a:r>
              <a:rPr lang="fa-IR" dirty="0">
                <a:cs typeface="B Yekan" panose="00000400000000000000" pitchFamily="2" charset="-78"/>
              </a:rPr>
              <a:t>ساختار و نیروی انسانی</a:t>
            </a:r>
            <a:endParaRPr lang="en-US" dirty="0">
              <a:cs typeface="B Yekan" panose="00000400000000000000" pitchFamily="2" charset="-78"/>
            </a:endParaRPr>
          </a:p>
        </p:txBody>
      </p:sp>
      <p:sp>
        <p:nvSpPr>
          <p:cNvPr id="7" name="TextBox 6"/>
          <p:cNvSpPr txBox="1"/>
          <p:nvPr/>
        </p:nvSpPr>
        <p:spPr>
          <a:xfrm>
            <a:off x="381000" y="1063080"/>
            <a:ext cx="7315200" cy="2308324"/>
          </a:xfrm>
          <a:prstGeom prst="rect">
            <a:avLst/>
          </a:prstGeom>
          <a:noFill/>
        </p:spPr>
        <p:txBody>
          <a:bodyPr wrap="square" rtlCol="0">
            <a:spAutoFit/>
          </a:bodyPr>
          <a:lstStyle/>
          <a:p>
            <a:pPr marL="285750" indent="-285750" algn="justLow" rtl="1">
              <a:buFont typeface="Wingdings" panose="05000000000000000000" pitchFamily="2" charset="2"/>
              <a:buChar char="q"/>
            </a:pPr>
            <a:r>
              <a:rPr lang="fa-IR" dirty="0">
                <a:cs typeface="B Yekan" panose="00000400000000000000" pitchFamily="2" charset="-78"/>
              </a:rPr>
              <a:t>آموزش و فرهنگ‌سازی معماری سازمانی : آموزش و ایجاد فرهنگ درون سازمانی در جهت افزایش دانش، همکاری و حمایت از طرح معماری سازمانی </a:t>
            </a:r>
            <a:endParaRPr lang="en-US" dirty="0">
              <a:cs typeface="B Yekan" panose="00000400000000000000" pitchFamily="2" charset="-78"/>
            </a:endParaRPr>
          </a:p>
          <a:p>
            <a:pPr marL="285750" indent="-285750" algn="justLow" rtl="1">
              <a:buFont typeface="Wingdings" panose="05000000000000000000" pitchFamily="2" charset="2"/>
              <a:buChar char="q"/>
            </a:pPr>
            <a:r>
              <a:rPr lang="fa-IR" dirty="0">
                <a:cs typeface="B Yekan" panose="00000400000000000000" pitchFamily="2" charset="-78"/>
              </a:rPr>
              <a:t>واحد متولی معماری سازمانی : گروه اجرایی طرح معماری سازمانی که تحت نظر نهاد راهبری فعالیت دارند.</a:t>
            </a:r>
          </a:p>
          <a:p>
            <a:pPr marL="285750" indent="-285750" algn="justLow" rtl="1">
              <a:buFont typeface="Wingdings" panose="05000000000000000000" pitchFamily="2" charset="2"/>
              <a:buChar char="q"/>
            </a:pPr>
            <a:r>
              <a:rPr lang="fa-IR" dirty="0">
                <a:cs typeface="B Yekan" panose="00000400000000000000" pitchFamily="2" charset="-78"/>
              </a:rPr>
              <a:t>نیروی انسانی متخصص: مهارت، تخصص و سطح تجربیات نیروی انسانی درگیر</a:t>
            </a:r>
          </a:p>
          <a:p>
            <a:pPr marL="285750" indent="-285750" algn="justLow" rtl="1">
              <a:buFont typeface="Wingdings" panose="05000000000000000000" pitchFamily="2" charset="2"/>
              <a:buChar char="q"/>
            </a:pPr>
            <a:r>
              <a:rPr lang="fa-IR" dirty="0">
                <a:cs typeface="B Yekan" panose="00000400000000000000" pitchFamily="2" charset="-78"/>
              </a:rPr>
              <a:t>نهاد راهبری معماری سازمانی : ساختاری برای تصمیم‌گیری‌های کلان که راهبری موثر تیم  معماری سازمانی را برعهده دارند (مانند هدف‌گذاری، تعریف نقش‌ها و مسئولیت‌های معماری سازمانی، تعریف و تصویب طرح معماری سازمانی و ...).</a:t>
            </a:r>
          </a:p>
        </p:txBody>
      </p:sp>
      <p:sp>
        <p:nvSpPr>
          <p:cNvPr id="10"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2570720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6</a:t>
            </a:r>
            <a:endParaRPr lang="en-US" dirty="0"/>
          </a:p>
        </p:txBody>
      </p:sp>
      <p:sp>
        <p:nvSpPr>
          <p:cNvPr id="3" name="TextBox 2"/>
          <p:cNvSpPr txBox="1"/>
          <p:nvPr/>
        </p:nvSpPr>
        <p:spPr>
          <a:xfrm>
            <a:off x="5486400" y="604049"/>
            <a:ext cx="2385968" cy="369332"/>
          </a:xfrm>
          <a:prstGeom prst="rect">
            <a:avLst/>
          </a:prstGeom>
          <a:noFill/>
        </p:spPr>
        <p:txBody>
          <a:bodyPr wrap="square" rtlCol="0">
            <a:spAutoFit/>
          </a:bodyPr>
          <a:lstStyle/>
          <a:p>
            <a:pPr marL="285750" indent="-285750" algn="r" rtl="1">
              <a:buFont typeface="Wingdings" panose="05000000000000000000" pitchFamily="2" charset="2"/>
              <a:buChar char="q"/>
            </a:pPr>
            <a:r>
              <a:rPr lang="fa-IR" dirty="0">
                <a:cs typeface="B Yekan" panose="00000400000000000000" pitchFamily="2" charset="-78"/>
              </a:rPr>
              <a:t>ابزار</a:t>
            </a:r>
            <a:endParaRPr lang="en-US" dirty="0">
              <a:cs typeface="B Yekan" panose="00000400000000000000" pitchFamily="2" charset="-78"/>
            </a:endParaRPr>
          </a:p>
        </p:txBody>
      </p:sp>
      <p:sp>
        <p:nvSpPr>
          <p:cNvPr id="7" name="TextBox 6"/>
          <p:cNvSpPr txBox="1"/>
          <p:nvPr/>
        </p:nvSpPr>
        <p:spPr>
          <a:xfrm>
            <a:off x="609600" y="1063080"/>
            <a:ext cx="7086600" cy="1754326"/>
          </a:xfrm>
          <a:prstGeom prst="rect">
            <a:avLst/>
          </a:prstGeom>
          <a:noFill/>
        </p:spPr>
        <p:txBody>
          <a:bodyPr wrap="square" rtlCol="0">
            <a:spAutoFit/>
          </a:bodyPr>
          <a:lstStyle/>
          <a:p>
            <a:pPr marL="285750" indent="-285750" algn="justLow" rtl="1">
              <a:buFont typeface="Wingdings" panose="05000000000000000000" pitchFamily="2" charset="2"/>
              <a:buChar char="q"/>
            </a:pPr>
            <a:r>
              <a:rPr lang="fa-IR" dirty="0">
                <a:cs typeface="B Yekan" panose="00000400000000000000" pitchFamily="2" charset="-78"/>
              </a:rPr>
              <a:t>چارچوب و استانداردهای معماری سازمانی : انتخاب و استفاده از چارچوب‌ معماری سازمانی و همچنین استانداردها، مدل‌های مرجع، بهروش‌ها و ... </a:t>
            </a:r>
          </a:p>
          <a:p>
            <a:pPr marL="285750" indent="-285750" algn="justLow" rtl="1">
              <a:buFont typeface="Wingdings" panose="05000000000000000000" pitchFamily="2" charset="2"/>
              <a:buChar char="q"/>
            </a:pPr>
            <a:r>
              <a:rPr lang="fa-IR" dirty="0">
                <a:cs typeface="B Yekan" panose="00000400000000000000" pitchFamily="2" charset="-78"/>
              </a:rPr>
              <a:t>  مخزن معماری سازمانی : ایجاد یک مخزن متمرکز و یکپارچه و به‌روزرسانی مستمر آن در طی تغییرات معماری سازمانی</a:t>
            </a:r>
          </a:p>
          <a:p>
            <a:pPr marL="285750" indent="-285750" algn="justLow" rtl="1">
              <a:buFont typeface="Wingdings" panose="05000000000000000000" pitchFamily="2" charset="2"/>
              <a:buChar char="q"/>
            </a:pPr>
            <a:r>
              <a:rPr lang="fa-IR" dirty="0">
                <a:cs typeface="B Yekan" panose="00000400000000000000" pitchFamily="2" charset="-78"/>
              </a:rPr>
              <a:t>ابزار معماری سازمانی : انتخاب و استفاده از ابزارهای تخصصی معماری سازمانی جهت تهیه طرح‌ها ومدل‌های معماری سازمانی</a:t>
            </a:r>
          </a:p>
        </p:txBody>
      </p:sp>
      <p:sp>
        <p:nvSpPr>
          <p:cNvPr id="10" name="Rounded Rectangle 9"/>
          <p:cNvSpPr/>
          <p:nvPr/>
        </p:nvSpPr>
        <p:spPr>
          <a:xfrm>
            <a:off x="152400" y="209550"/>
            <a:ext cx="79248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مولفه‌های مدل سنجش بلوغ وزارت نیرو و دستگاه‌های تابعه-ابزار</a:t>
            </a:r>
            <a:endParaRPr lang="en-US" sz="2000" dirty="0">
              <a:solidFill>
                <a:schemeClr val="bg1"/>
              </a:solidFill>
              <a:cs typeface="B Yekan" panose="00000400000000000000" pitchFamily="2" charset="-78"/>
            </a:endParaRPr>
          </a:p>
        </p:txBody>
      </p:sp>
      <p:sp>
        <p:nvSpPr>
          <p:cNvPr id="9"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3821615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7</a:t>
            </a:r>
            <a:endParaRPr lang="en-US" dirty="0"/>
          </a:p>
        </p:txBody>
      </p:sp>
      <p:sp>
        <p:nvSpPr>
          <p:cNvPr id="9" name="Rounded Rectangle 8"/>
          <p:cNvSpPr/>
          <p:nvPr/>
        </p:nvSpPr>
        <p:spPr>
          <a:xfrm>
            <a:off x="152400" y="209550"/>
            <a:ext cx="7772400" cy="5334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2000" dirty="0">
                <a:solidFill>
                  <a:schemeClr val="bg1"/>
                </a:solidFill>
                <a:cs typeface="B Yekan" pitchFamily="2" charset="-78"/>
              </a:rPr>
              <a:t>سطوح مدل بلوغ</a:t>
            </a:r>
            <a:r>
              <a:rPr lang="en-US" sz="2000" dirty="0">
                <a:solidFill>
                  <a:schemeClr val="bg1"/>
                </a:solidFill>
                <a:cs typeface="B Yekan" pitchFamily="2" charset="-78"/>
              </a:rPr>
              <a:t> </a:t>
            </a:r>
            <a:r>
              <a:rPr lang="fa-IR" sz="2000" dirty="0">
                <a:solidFill>
                  <a:schemeClr val="bg1"/>
                </a:solidFill>
                <a:cs typeface="B Yekan" pitchFamily="2" charset="-78"/>
              </a:rPr>
              <a:t> قابلیت مدیریت و راهبری معماری </a:t>
            </a:r>
            <a:r>
              <a:rPr lang="fa-IR" sz="2000" dirty="0">
                <a:cs typeface="B Yekan" panose="00000400000000000000" pitchFamily="2" charset="-78"/>
              </a:rPr>
              <a:t>سازمانی</a:t>
            </a:r>
            <a:r>
              <a:rPr lang="fa-IR" sz="2000" dirty="0">
                <a:solidFill>
                  <a:schemeClr val="bg1"/>
                </a:solidFill>
                <a:cs typeface="B Yekan" pitchFamily="2" charset="-78"/>
              </a:rPr>
              <a:t> وزارت نیرو و دستگاه‌های تابعه</a:t>
            </a:r>
            <a:endParaRPr lang="en-US" sz="2000" dirty="0">
              <a:solidFill>
                <a:schemeClr val="bg1"/>
              </a:solidFill>
              <a:cs typeface="B Yekan" panose="00000400000000000000" pitchFamily="2" charset="-78"/>
            </a:endParaRPr>
          </a:p>
        </p:txBody>
      </p:sp>
      <p:graphicFrame>
        <p:nvGraphicFramePr>
          <p:cNvPr id="33" name="Table 32"/>
          <p:cNvGraphicFramePr>
            <a:graphicFrameLocks noGrp="1"/>
          </p:cNvGraphicFramePr>
          <p:nvPr>
            <p:extLst>
              <p:ext uri="{D42A27DB-BD31-4B8C-83A1-F6EECF244321}">
                <p14:modId xmlns:p14="http://schemas.microsoft.com/office/powerpoint/2010/main" val="3835782955"/>
              </p:ext>
            </p:extLst>
          </p:nvPr>
        </p:nvGraphicFramePr>
        <p:xfrm>
          <a:off x="381000" y="819150"/>
          <a:ext cx="7315200" cy="3771809"/>
        </p:xfrm>
        <a:graphic>
          <a:graphicData uri="http://schemas.openxmlformats.org/drawingml/2006/table">
            <a:tbl>
              <a:tblPr firstRow="1" bandRow="1">
                <a:tableStyleId>{5C22544A-7EE6-4342-B048-85BDC9FD1C3A}</a:tableStyleId>
              </a:tblPr>
              <a:tblGrid>
                <a:gridCol w="5291847">
                  <a:extLst>
                    <a:ext uri="{9D8B030D-6E8A-4147-A177-3AD203B41FA5}">
                      <a16:colId xmlns:a16="http://schemas.microsoft.com/office/drawing/2014/main" val="20000"/>
                    </a:ext>
                  </a:extLst>
                </a:gridCol>
                <a:gridCol w="1185153">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365761">
                <a:tc>
                  <a:txBody>
                    <a:bodyPr/>
                    <a:lstStyle/>
                    <a:p>
                      <a:pPr algn="ctr"/>
                      <a:r>
                        <a:rPr lang="fa-IR" dirty="0">
                          <a:cs typeface="B Yekan" panose="00000400000000000000" pitchFamily="2" charset="-78"/>
                        </a:rPr>
                        <a:t>توضیحات</a:t>
                      </a:r>
                      <a:endParaRPr lang="en-US" dirty="0">
                        <a:cs typeface="B Yekan" panose="00000400000000000000" pitchFamily="2" charset="-78"/>
                      </a:endParaRPr>
                    </a:p>
                  </a:txBody>
                  <a:tcPr/>
                </a:tc>
                <a:tc>
                  <a:txBody>
                    <a:bodyPr/>
                    <a:lstStyle/>
                    <a:p>
                      <a:pPr algn="ctr"/>
                      <a:r>
                        <a:rPr lang="fa-IR" dirty="0">
                          <a:cs typeface="B Yekan" panose="00000400000000000000" pitchFamily="2" charset="-78"/>
                        </a:rPr>
                        <a:t>نام سطح</a:t>
                      </a:r>
                      <a:endParaRPr lang="en-US" dirty="0">
                        <a:cs typeface="B Yekan" panose="00000400000000000000" pitchFamily="2" charset="-78"/>
                      </a:endParaRPr>
                    </a:p>
                  </a:txBody>
                  <a:tcPr/>
                </a:tc>
                <a:tc>
                  <a:txBody>
                    <a:bodyPr/>
                    <a:lstStyle/>
                    <a:p>
                      <a:pPr algn="ctr"/>
                      <a:r>
                        <a:rPr lang="fa-IR" dirty="0">
                          <a:cs typeface="B Yekan" panose="00000400000000000000" pitchFamily="2" charset="-78"/>
                        </a:rPr>
                        <a:t>سطح</a:t>
                      </a:r>
                      <a:endParaRPr lang="en-US" dirty="0">
                        <a:cs typeface="B Yekan" panose="00000400000000000000" pitchFamily="2" charset="-78"/>
                      </a:endParaRPr>
                    </a:p>
                  </a:txBody>
                  <a:tcPr/>
                </a:tc>
                <a:extLst>
                  <a:ext uri="{0D108BD9-81ED-4DB2-BD59-A6C34878D82A}">
                    <a16:rowId xmlns:a16="http://schemas.microsoft.com/office/drawing/2014/main" val="10000"/>
                  </a:ext>
                </a:extLst>
              </a:tr>
              <a:tr h="599145">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هیچ برنامه‌ای برای استقرار و استفاده از معماری </a:t>
                      </a:r>
                      <a:r>
                        <a:rPr lang="fa-IR" dirty="0">
                          <a:solidFill>
                            <a:srgbClr val="000000"/>
                          </a:solidFill>
                          <a:cs typeface="B Yekan" panose="00000400000000000000" pitchFamily="2" charset="-78"/>
                        </a:rPr>
                        <a:t>سازمانی</a:t>
                      </a:r>
                      <a:r>
                        <a:rPr lang="ar-SA" dirty="0">
                          <a:solidFill>
                            <a:srgbClr val="000000"/>
                          </a:solidFill>
                          <a:cs typeface="B Yekan" panose="00000400000000000000" pitchFamily="2" charset="-78"/>
                        </a:rPr>
                        <a:t> وجود ندارد.</a:t>
                      </a:r>
                      <a:endParaRPr lang="en-US" dirty="0">
                        <a:solidFill>
                          <a:srgbClr val="000000"/>
                        </a:solidFill>
                        <a:cs typeface="B Yekan" panose="00000400000000000000" pitchFamily="2"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a:solidFill>
                            <a:srgbClr val="000000"/>
                          </a:solidFill>
                          <a:cs typeface="B Yekan" panose="00000400000000000000" pitchFamily="2" charset="-78"/>
                        </a:rPr>
                        <a:t>ناموجود</a:t>
                      </a:r>
                      <a:endParaRPr lang="en-US" dirty="0">
                        <a:solidFill>
                          <a:srgbClr val="000000"/>
                        </a:solidFill>
                        <a:cs typeface="B Yekan" panose="00000400000000000000"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b="1" dirty="0">
                          <a:solidFill>
                            <a:srgbClr val="000000"/>
                          </a:solidFill>
                          <a:cs typeface="B Yekan" panose="00000400000000000000" pitchFamily="2" charset="-78"/>
                        </a:rPr>
                        <a:t>سطح 0</a:t>
                      </a:r>
                      <a:endParaRPr lang="en-US" dirty="0">
                        <a:solidFill>
                          <a:srgbClr val="000000"/>
                        </a:solidFill>
                        <a:cs typeface="B Yekan" panose="00000400000000000000" pitchFamily="2" charset="-78"/>
                      </a:endParaRPr>
                    </a:p>
                  </a:txBody>
                  <a:tcPr/>
                </a:tc>
                <a:extLst>
                  <a:ext uri="{0D108BD9-81ED-4DB2-BD59-A6C34878D82A}">
                    <a16:rowId xmlns:a16="http://schemas.microsoft.com/office/drawing/2014/main" val="10001"/>
                  </a:ext>
                </a:extLst>
              </a:tr>
              <a:tr h="855922">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fa-IR" dirty="0">
                          <a:solidFill>
                            <a:schemeClr val="tx1"/>
                          </a:solidFill>
                          <a:cs typeface="B Yekan" panose="00000400000000000000" pitchFamily="2" charset="-78"/>
                        </a:rPr>
                        <a:t>به تعریف</a:t>
                      </a:r>
                      <a:r>
                        <a:rPr lang="fa-IR" baseline="0" dirty="0">
                          <a:solidFill>
                            <a:schemeClr val="tx1"/>
                          </a:solidFill>
                          <a:cs typeface="B Yekan" panose="00000400000000000000" pitchFamily="2" charset="-78"/>
                        </a:rPr>
                        <a:t> و اجرای پروژه معماری سازمانی پرداخته می‌شود و در رابطه با استقرار قابلیت مدیریت راهبری معماری سازمانی اقدامی صورت نمی‌گیرد.</a:t>
                      </a:r>
                      <a:endParaRPr lang="fa-IR" dirty="0">
                        <a:solidFill>
                          <a:schemeClr val="tx1"/>
                        </a:solidFill>
                        <a:cs typeface="B Yekan" panose="00000400000000000000" pitchFamily="2"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اولیه</a:t>
                      </a:r>
                      <a:endParaRPr lang="en-US" dirty="0">
                        <a:solidFill>
                          <a:srgbClr val="000000"/>
                        </a:solidFill>
                        <a:cs typeface="B Yekan" panose="00000400000000000000" pitchFamily="2"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b="1" dirty="0">
                          <a:solidFill>
                            <a:srgbClr val="000000"/>
                          </a:solidFill>
                          <a:cs typeface="B Yekan" panose="00000400000000000000" pitchFamily="2" charset="-78"/>
                        </a:rPr>
                        <a:t>سطح 1</a:t>
                      </a:r>
                      <a:endParaRPr lang="en-US" dirty="0">
                        <a:solidFill>
                          <a:srgbClr val="000000"/>
                        </a:solidFill>
                        <a:cs typeface="B Yekan" panose="00000400000000000000" pitchFamily="2" charset="-78"/>
                      </a:endParaRPr>
                    </a:p>
                  </a:txBody>
                  <a:tcPr/>
                </a:tc>
                <a:extLst>
                  <a:ext uri="{0D108BD9-81ED-4DB2-BD59-A6C34878D82A}">
                    <a16:rowId xmlns:a16="http://schemas.microsoft.com/office/drawing/2014/main" val="10002"/>
                  </a:ext>
                </a:extLst>
              </a:tr>
              <a:tr h="599145">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fa-IR" dirty="0">
                          <a:solidFill>
                            <a:schemeClr val="tx1"/>
                          </a:solidFill>
                          <a:cs typeface="B Yekan" panose="00000400000000000000" pitchFamily="2" charset="-78"/>
                        </a:rPr>
                        <a:t>قابلیت مدیریت و راهبری معماری سازمانی استقرار</a:t>
                      </a:r>
                      <a:r>
                        <a:rPr lang="fa-IR" baseline="0" dirty="0">
                          <a:solidFill>
                            <a:schemeClr val="tx1"/>
                          </a:solidFill>
                          <a:cs typeface="B Yekan" panose="00000400000000000000" pitchFamily="2" charset="-78"/>
                        </a:rPr>
                        <a:t> داده می‌شود.</a:t>
                      </a:r>
                      <a:endParaRPr lang="fa-IR" dirty="0">
                        <a:solidFill>
                          <a:schemeClr val="tx1"/>
                        </a:solidFill>
                        <a:cs typeface="B Yekan" panose="00000400000000000000" pitchFamily="2"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dirty="0">
                          <a:solidFill>
                            <a:srgbClr val="000000"/>
                          </a:solidFill>
                          <a:cs typeface="B Yekan" panose="00000400000000000000" pitchFamily="2" charset="-78"/>
                        </a:rPr>
                        <a:t>تعریف شده</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solidFill>
                          <a:srgbClr val="000000"/>
                        </a:solidFill>
                        <a:cs typeface="B Yekan" panose="00000400000000000000" pitchFamily="2" charset="-78"/>
                      </a:endParaRPr>
                    </a:p>
                  </a:txBody>
                  <a:tcPr/>
                </a:tc>
                <a:tc>
                  <a:txBody>
                    <a:bodyPr/>
                    <a:lstStyle/>
                    <a:p>
                      <a:pPr algn="ctr" fontAlgn="t"/>
                      <a:r>
                        <a:rPr lang="ar-SA" b="1" dirty="0">
                          <a:solidFill>
                            <a:srgbClr val="000000"/>
                          </a:solidFill>
                          <a:cs typeface="B Yekan" panose="00000400000000000000" pitchFamily="2" charset="-78"/>
                        </a:rPr>
                        <a:t>سطح 2</a:t>
                      </a:r>
                      <a:endParaRPr lang="en-US" dirty="0">
                        <a:solidFill>
                          <a:srgbClr val="000000"/>
                        </a:solidFill>
                        <a:cs typeface="B Yekan" panose="00000400000000000000" pitchFamily="2" charset="-78"/>
                      </a:endParaRPr>
                    </a:p>
                  </a:txBody>
                  <a:tcPr/>
                </a:tc>
                <a:extLst>
                  <a:ext uri="{0D108BD9-81ED-4DB2-BD59-A6C34878D82A}">
                    <a16:rowId xmlns:a16="http://schemas.microsoft.com/office/drawing/2014/main" val="10003"/>
                  </a:ext>
                </a:extLst>
              </a:tr>
              <a:tr h="599145">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اندازه</a:t>
                      </a:r>
                      <a:r>
                        <a:rPr lang="fa-IR" dirty="0">
                          <a:solidFill>
                            <a:srgbClr val="000000"/>
                          </a:solidFill>
                          <a:cs typeface="B Yekan" panose="00000400000000000000" pitchFamily="2" charset="-78"/>
                        </a:rPr>
                        <a:t>‌</a:t>
                      </a:r>
                      <a:r>
                        <a:rPr lang="ar-SA" dirty="0">
                          <a:solidFill>
                            <a:srgbClr val="000000"/>
                          </a:solidFill>
                          <a:cs typeface="B Yekan" panose="00000400000000000000" pitchFamily="2" charset="-78"/>
                        </a:rPr>
                        <a:t>گیری برای نظارت بر پیشرفت برنامه و کیفیت محصولات وجود دارد.</a:t>
                      </a:r>
                      <a:endParaRPr lang="en-US" dirty="0">
                        <a:solidFill>
                          <a:srgbClr val="000000"/>
                        </a:solidFill>
                        <a:cs typeface="B Yekan" panose="00000400000000000000" pitchFamily="2"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اندازه‌گیری شده</a:t>
                      </a:r>
                      <a:endParaRPr lang="en-US" dirty="0">
                        <a:solidFill>
                          <a:srgbClr val="000000"/>
                        </a:solidFill>
                        <a:cs typeface="B Yekan" panose="00000400000000000000" pitchFamily="2" charset="-78"/>
                      </a:endParaRPr>
                    </a:p>
                  </a:txBody>
                  <a:tcPr/>
                </a:tc>
                <a:tc>
                  <a:txBody>
                    <a:bodyPr/>
                    <a:lstStyle/>
                    <a:p>
                      <a:pPr algn="ctr" fontAlgn="t"/>
                      <a:r>
                        <a:rPr lang="ar-SA" b="1" dirty="0">
                          <a:solidFill>
                            <a:srgbClr val="000000"/>
                          </a:solidFill>
                          <a:cs typeface="B Yekan" panose="00000400000000000000" pitchFamily="2" charset="-78"/>
                        </a:rPr>
                        <a:t>سطح 3</a:t>
                      </a:r>
                      <a:endParaRPr lang="en-US" dirty="0">
                        <a:solidFill>
                          <a:srgbClr val="000000"/>
                        </a:solidFill>
                        <a:cs typeface="B Yekan" panose="00000400000000000000" pitchFamily="2" charset="-78"/>
                      </a:endParaRPr>
                    </a:p>
                  </a:txBody>
                  <a:tcPr/>
                </a:tc>
                <a:extLst>
                  <a:ext uri="{0D108BD9-81ED-4DB2-BD59-A6C34878D82A}">
                    <a16:rowId xmlns:a16="http://schemas.microsoft.com/office/drawing/2014/main" val="10004"/>
                  </a:ext>
                </a:extLst>
              </a:tr>
              <a:tr h="571408">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بر اساس نظارت و </a:t>
                      </a:r>
                      <a:r>
                        <a:rPr lang="fa-IR" dirty="0">
                          <a:solidFill>
                            <a:srgbClr val="000000"/>
                          </a:solidFill>
                          <a:cs typeface="B Yekan" panose="00000400000000000000" pitchFamily="2" charset="-78"/>
                        </a:rPr>
                        <a:t>ارزیابی </a:t>
                      </a:r>
                      <a:r>
                        <a:rPr lang="ar-SA" dirty="0">
                          <a:solidFill>
                            <a:srgbClr val="000000"/>
                          </a:solidFill>
                          <a:cs typeface="B Yekan" panose="00000400000000000000" pitchFamily="2" charset="-78"/>
                        </a:rPr>
                        <a:t>بهبود انجام می‌گیرد.</a:t>
                      </a:r>
                      <a:endParaRPr lang="en-US" dirty="0">
                        <a:solidFill>
                          <a:srgbClr val="000000"/>
                        </a:solidFill>
                        <a:cs typeface="B Yekan" panose="00000400000000000000" pitchFamily="2"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dirty="0">
                          <a:solidFill>
                            <a:srgbClr val="000000"/>
                          </a:solidFill>
                          <a:cs typeface="B Yekan" panose="00000400000000000000" pitchFamily="2" charset="-78"/>
                        </a:rPr>
                        <a:t>بهینه شده</a:t>
                      </a:r>
                      <a:endParaRPr lang="en-US" dirty="0">
                        <a:solidFill>
                          <a:srgbClr val="000000"/>
                        </a:solidFill>
                        <a:cs typeface="B Yekan" panose="00000400000000000000" pitchFamily="2" charset="-78"/>
                      </a:endParaRPr>
                    </a:p>
                  </a:txBody>
                  <a:tcPr/>
                </a:tc>
                <a:tc>
                  <a:txBody>
                    <a:bodyPr/>
                    <a:lstStyle/>
                    <a:p>
                      <a:pPr algn="ctr" fontAlgn="t"/>
                      <a:r>
                        <a:rPr lang="ar-SA" b="1" dirty="0">
                          <a:solidFill>
                            <a:srgbClr val="000000"/>
                          </a:solidFill>
                          <a:cs typeface="B Yekan" panose="00000400000000000000" pitchFamily="2" charset="-78"/>
                        </a:rPr>
                        <a:t>سطح </a:t>
                      </a:r>
                      <a:r>
                        <a:rPr lang="ar-SA" dirty="0">
                          <a:solidFill>
                            <a:srgbClr val="000000"/>
                          </a:solidFill>
                          <a:cs typeface="B Yekan" panose="00000400000000000000" pitchFamily="2" charset="-78"/>
                        </a:rPr>
                        <a:t>4</a:t>
                      </a:r>
                      <a:endParaRPr lang="en-US" dirty="0">
                        <a:solidFill>
                          <a:srgbClr val="000000"/>
                        </a:solidFill>
                        <a:cs typeface="B Yekan" panose="00000400000000000000" pitchFamily="2" charset="-78"/>
                      </a:endParaRPr>
                    </a:p>
                  </a:txBody>
                  <a:tcPr/>
                </a:tc>
                <a:extLst>
                  <a:ext uri="{0D108BD9-81ED-4DB2-BD59-A6C34878D82A}">
                    <a16:rowId xmlns:a16="http://schemas.microsoft.com/office/drawing/2014/main" val="10005"/>
                  </a:ext>
                </a:extLst>
              </a:tr>
            </a:tbl>
          </a:graphicData>
        </a:graphic>
      </p:graphicFrame>
      <p:sp>
        <p:nvSpPr>
          <p:cNvPr id="7"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2500435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8</a:t>
            </a:r>
            <a:endParaRPr lang="en-US" dirty="0"/>
          </a:p>
        </p:txBody>
      </p:sp>
      <p:sp>
        <p:nvSpPr>
          <p:cNvPr id="9" name="Rounded Rectangle 8"/>
          <p:cNvSpPr/>
          <p:nvPr/>
        </p:nvSpPr>
        <p:spPr>
          <a:xfrm>
            <a:off x="152400" y="209549"/>
            <a:ext cx="7696200" cy="549879"/>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2000" dirty="0">
                <a:solidFill>
                  <a:schemeClr val="bg1"/>
                </a:solidFill>
                <a:cs typeface="B Yekan" pitchFamily="2" charset="-78"/>
              </a:rPr>
              <a:t>مدل سنجش بلوغ</a:t>
            </a:r>
            <a:r>
              <a:rPr lang="en-US" sz="2000" dirty="0">
                <a:solidFill>
                  <a:schemeClr val="bg1"/>
                </a:solidFill>
                <a:cs typeface="B Yekan" pitchFamily="2" charset="-78"/>
              </a:rPr>
              <a:t>  </a:t>
            </a:r>
            <a:r>
              <a:rPr lang="fa-IR" sz="2000" dirty="0">
                <a:solidFill>
                  <a:schemeClr val="bg1"/>
                </a:solidFill>
                <a:cs typeface="B Yekan" pitchFamily="2" charset="-78"/>
              </a:rPr>
              <a:t>قابلیت معماری سازمانی وزارت نیرو و دستگاه‌های تابعه (در یک نگاه)</a:t>
            </a:r>
            <a:endParaRPr lang="en-US" sz="2000" dirty="0">
              <a:solidFill>
                <a:schemeClr val="bg1"/>
              </a:solidFill>
              <a:cs typeface="B Yekan" panose="00000400000000000000" pitchFamily="2" charset="-78"/>
            </a:endParaRPr>
          </a:p>
        </p:txBody>
      </p:sp>
      <p:graphicFrame>
        <p:nvGraphicFramePr>
          <p:cNvPr id="6" name="Diagram 5"/>
          <p:cNvGraphicFramePr/>
          <p:nvPr>
            <p:extLst>
              <p:ext uri="{D42A27DB-BD31-4B8C-83A1-F6EECF244321}">
                <p14:modId xmlns:p14="http://schemas.microsoft.com/office/powerpoint/2010/main" val="3542087774"/>
              </p:ext>
            </p:extLst>
          </p:nvPr>
        </p:nvGraphicFramePr>
        <p:xfrm>
          <a:off x="2164363" y="1047750"/>
          <a:ext cx="5341888" cy="3586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782431" y="3891865"/>
            <a:ext cx="6837569" cy="316613"/>
          </a:xfrm>
          <a:prstGeom prst="roundRect">
            <a:avLst/>
          </a:prstGeom>
          <a:solidFill>
            <a:schemeClr val="accent6">
              <a:lumMod val="60000"/>
              <a:lumOff val="40000"/>
              <a:alpha val="60000"/>
            </a:schemeClr>
          </a:solid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Rounded Rectangle 9"/>
          <p:cNvSpPr/>
          <p:nvPr/>
        </p:nvSpPr>
        <p:spPr>
          <a:xfrm>
            <a:off x="769975" y="3200655"/>
            <a:ext cx="6837569" cy="316613"/>
          </a:xfrm>
          <a:prstGeom prst="roundRect">
            <a:avLst/>
          </a:prstGeom>
          <a:solidFill>
            <a:schemeClr val="accent6">
              <a:lumMod val="40000"/>
              <a:lumOff val="60000"/>
              <a:alpha val="60000"/>
            </a:schemeClr>
          </a:solidFill>
          <a:ln w="190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1" name="Rounded Rectangle 10"/>
          <p:cNvSpPr/>
          <p:nvPr/>
        </p:nvSpPr>
        <p:spPr>
          <a:xfrm>
            <a:off x="769975" y="1961782"/>
            <a:ext cx="6837569" cy="316613"/>
          </a:xfrm>
          <a:prstGeom prst="roundRect">
            <a:avLst/>
          </a:prstGeom>
          <a:solidFill>
            <a:schemeClr val="tx2">
              <a:lumMod val="20000"/>
              <a:lumOff val="80000"/>
              <a:alpha val="60000"/>
            </a:schemeClr>
          </a:solidFill>
          <a:ln w="19050">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2" name="Rounded Rectangle 11"/>
          <p:cNvSpPr/>
          <p:nvPr/>
        </p:nvSpPr>
        <p:spPr>
          <a:xfrm>
            <a:off x="769975" y="2595721"/>
            <a:ext cx="6837569" cy="316613"/>
          </a:xfrm>
          <a:prstGeom prst="roundRect">
            <a:avLst/>
          </a:prstGeom>
          <a:solidFill>
            <a:schemeClr val="accent6">
              <a:lumMod val="20000"/>
              <a:lumOff val="80000"/>
              <a:alpha val="60000"/>
            </a:schemeClr>
          </a:solidFill>
          <a:ln w="190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3" name="Rounded Rectangle 12"/>
          <p:cNvSpPr/>
          <p:nvPr/>
        </p:nvSpPr>
        <p:spPr>
          <a:xfrm>
            <a:off x="769975" y="1342580"/>
            <a:ext cx="6837569" cy="316613"/>
          </a:xfrm>
          <a:prstGeom prst="roundRect">
            <a:avLst/>
          </a:prstGeom>
          <a:solidFill>
            <a:srgbClr val="0070C0">
              <a:alpha val="60000"/>
            </a:srgbClr>
          </a:solidFill>
          <a:ln w="1905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 name="TextBox 1"/>
          <p:cNvSpPr txBox="1"/>
          <p:nvPr/>
        </p:nvSpPr>
        <p:spPr>
          <a:xfrm>
            <a:off x="754722" y="3911671"/>
            <a:ext cx="1219200" cy="276999"/>
          </a:xfrm>
          <a:prstGeom prst="rect">
            <a:avLst/>
          </a:prstGeom>
          <a:noFill/>
        </p:spPr>
        <p:txBody>
          <a:bodyPr wrap="square" rtlCol="0">
            <a:spAutoFit/>
          </a:bodyPr>
          <a:lstStyle/>
          <a:p>
            <a:r>
              <a:rPr lang="fa-IR" sz="1200" dirty="0">
                <a:solidFill>
                  <a:schemeClr val="accent6">
                    <a:lumMod val="50000"/>
                  </a:schemeClr>
                </a:solidFill>
                <a:cs typeface="B Yekan" panose="00000400000000000000" pitchFamily="2" charset="-78"/>
              </a:rPr>
              <a:t>سطح 0: ناموجود</a:t>
            </a:r>
            <a:endParaRPr lang="en-US" sz="1200" dirty="0">
              <a:solidFill>
                <a:schemeClr val="accent6">
                  <a:lumMod val="50000"/>
                </a:schemeClr>
              </a:solidFill>
              <a:cs typeface="B Yekan" panose="00000400000000000000" pitchFamily="2" charset="-78"/>
            </a:endParaRPr>
          </a:p>
        </p:txBody>
      </p:sp>
      <p:sp>
        <p:nvSpPr>
          <p:cNvPr id="15" name="TextBox 14"/>
          <p:cNvSpPr txBox="1"/>
          <p:nvPr/>
        </p:nvSpPr>
        <p:spPr>
          <a:xfrm>
            <a:off x="754722" y="3216647"/>
            <a:ext cx="1219200" cy="276999"/>
          </a:xfrm>
          <a:prstGeom prst="rect">
            <a:avLst/>
          </a:prstGeom>
          <a:noFill/>
        </p:spPr>
        <p:txBody>
          <a:bodyPr wrap="square" rtlCol="0">
            <a:spAutoFit/>
          </a:bodyPr>
          <a:lstStyle/>
          <a:p>
            <a:r>
              <a:rPr lang="fa-IR" sz="1200" dirty="0">
                <a:solidFill>
                  <a:srgbClr val="C00000"/>
                </a:solidFill>
                <a:cs typeface="B Yekan" panose="00000400000000000000" pitchFamily="2" charset="-78"/>
              </a:rPr>
              <a:t>سطح 1: اولیه</a:t>
            </a:r>
            <a:endParaRPr lang="en-US" sz="1200" dirty="0">
              <a:solidFill>
                <a:srgbClr val="C00000"/>
              </a:solidFill>
              <a:cs typeface="B Yekan" panose="00000400000000000000" pitchFamily="2" charset="-78"/>
            </a:endParaRPr>
          </a:p>
        </p:txBody>
      </p:sp>
      <p:sp>
        <p:nvSpPr>
          <p:cNvPr id="16" name="TextBox 15"/>
          <p:cNvSpPr txBox="1"/>
          <p:nvPr/>
        </p:nvSpPr>
        <p:spPr>
          <a:xfrm>
            <a:off x="708891" y="2604060"/>
            <a:ext cx="1427369" cy="276999"/>
          </a:xfrm>
          <a:prstGeom prst="rect">
            <a:avLst/>
          </a:prstGeom>
          <a:noFill/>
        </p:spPr>
        <p:txBody>
          <a:bodyPr wrap="square" rtlCol="0">
            <a:spAutoFit/>
          </a:bodyPr>
          <a:lstStyle/>
          <a:p>
            <a:r>
              <a:rPr lang="fa-IR" sz="1200" dirty="0">
                <a:solidFill>
                  <a:srgbClr val="FFC000"/>
                </a:solidFill>
                <a:cs typeface="B Yekan" panose="00000400000000000000" pitchFamily="2" charset="-78"/>
              </a:rPr>
              <a:t>سطح 2: تعریف‌شده</a:t>
            </a:r>
            <a:endParaRPr lang="en-US" sz="1200" dirty="0">
              <a:solidFill>
                <a:srgbClr val="FFC000"/>
              </a:solidFill>
              <a:cs typeface="B Yekan" panose="00000400000000000000" pitchFamily="2" charset="-78"/>
            </a:endParaRPr>
          </a:p>
        </p:txBody>
      </p:sp>
      <p:sp>
        <p:nvSpPr>
          <p:cNvPr id="17" name="TextBox 16"/>
          <p:cNvSpPr txBox="1"/>
          <p:nvPr/>
        </p:nvSpPr>
        <p:spPr>
          <a:xfrm>
            <a:off x="697346" y="1989320"/>
            <a:ext cx="1552103" cy="276999"/>
          </a:xfrm>
          <a:prstGeom prst="rect">
            <a:avLst/>
          </a:prstGeom>
          <a:noFill/>
        </p:spPr>
        <p:txBody>
          <a:bodyPr wrap="square" rtlCol="0">
            <a:spAutoFit/>
          </a:bodyPr>
          <a:lstStyle/>
          <a:p>
            <a:r>
              <a:rPr lang="fa-IR" sz="1200" dirty="0">
                <a:solidFill>
                  <a:schemeClr val="accent3">
                    <a:lumMod val="50000"/>
                  </a:schemeClr>
                </a:solidFill>
                <a:cs typeface="B Yekan" panose="00000400000000000000" pitchFamily="2" charset="-78"/>
              </a:rPr>
              <a:t>سطح 3: اندازه‌گیری‌شده</a:t>
            </a:r>
            <a:endParaRPr lang="en-US" sz="1200" dirty="0">
              <a:solidFill>
                <a:schemeClr val="accent3">
                  <a:lumMod val="50000"/>
                </a:schemeClr>
              </a:solidFill>
              <a:cs typeface="B Yekan" panose="00000400000000000000" pitchFamily="2" charset="-78"/>
            </a:endParaRPr>
          </a:p>
        </p:txBody>
      </p:sp>
      <p:sp>
        <p:nvSpPr>
          <p:cNvPr id="19" name="TextBox 18"/>
          <p:cNvSpPr txBox="1"/>
          <p:nvPr/>
        </p:nvSpPr>
        <p:spPr>
          <a:xfrm>
            <a:off x="709066" y="1364809"/>
            <a:ext cx="1552103" cy="276999"/>
          </a:xfrm>
          <a:prstGeom prst="rect">
            <a:avLst/>
          </a:prstGeom>
          <a:noFill/>
        </p:spPr>
        <p:txBody>
          <a:bodyPr wrap="square" rtlCol="0">
            <a:spAutoFit/>
          </a:bodyPr>
          <a:lstStyle/>
          <a:p>
            <a:r>
              <a:rPr lang="fa-IR" sz="1200" dirty="0">
                <a:cs typeface="B Yekan" panose="00000400000000000000" pitchFamily="2" charset="-78"/>
              </a:rPr>
              <a:t>سطح 4: بهینه‌شده</a:t>
            </a:r>
            <a:endParaRPr lang="en-US" sz="1200" dirty="0">
              <a:cs typeface="B Yekan" panose="00000400000000000000" pitchFamily="2" charset="-78"/>
            </a:endParaRPr>
          </a:p>
        </p:txBody>
      </p:sp>
      <p:sp>
        <p:nvSpPr>
          <p:cNvPr id="20"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8494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9</a:t>
            </a:r>
            <a:endParaRPr lang="en-US" dirty="0"/>
          </a:p>
        </p:txBody>
      </p:sp>
      <p:sp>
        <p:nvSpPr>
          <p:cNvPr id="9" name="Rounded Rectangle 8"/>
          <p:cNvSpPr/>
          <p:nvPr/>
        </p:nvSpPr>
        <p:spPr>
          <a:xfrm>
            <a:off x="152400" y="209550"/>
            <a:ext cx="76962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بُعد اول: فرآیندها و فرآورده‌ها</a:t>
            </a:r>
            <a:endParaRPr lang="en-US" sz="2000" dirty="0">
              <a:solidFill>
                <a:schemeClr val="bg1"/>
              </a:solidFill>
              <a:cs typeface="B Yekan" panose="0000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3351420178"/>
              </p:ext>
            </p:extLst>
          </p:nvPr>
        </p:nvGraphicFramePr>
        <p:xfrm>
          <a:off x="152400" y="666750"/>
          <a:ext cx="7689273" cy="297573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914314123"/>
                    </a:ext>
                  </a:extLst>
                </a:gridCol>
                <a:gridCol w="1447800">
                  <a:extLst>
                    <a:ext uri="{9D8B030D-6E8A-4147-A177-3AD203B41FA5}">
                      <a16:colId xmlns:a16="http://schemas.microsoft.com/office/drawing/2014/main" val="1363345478"/>
                    </a:ext>
                  </a:extLst>
                </a:gridCol>
                <a:gridCol w="1447800">
                  <a:extLst>
                    <a:ext uri="{9D8B030D-6E8A-4147-A177-3AD203B41FA5}">
                      <a16:colId xmlns:a16="http://schemas.microsoft.com/office/drawing/2014/main" val="1600587663"/>
                    </a:ext>
                  </a:extLst>
                </a:gridCol>
                <a:gridCol w="1295400">
                  <a:extLst>
                    <a:ext uri="{9D8B030D-6E8A-4147-A177-3AD203B41FA5}">
                      <a16:colId xmlns:a16="http://schemas.microsoft.com/office/drawing/2014/main" val="3957773334"/>
                    </a:ext>
                  </a:extLst>
                </a:gridCol>
                <a:gridCol w="1103068">
                  <a:extLst>
                    <a:ext uri="{9D8B030D-6E8A-4147-A177-3AD203B41FA5}">
                      <a16:colId xmlns:a16="http://schemas.microsoft.com/office/drawing/2014/main" val="1198248466"/>
                    </a:ext>
                  </a:extLst>
                </a:gridCol>
                <a:gridCol w="1176005">
                  <a:extLst>
                    <a:ext uri="{9D8B030D-6E8A-4147-A177-3AD203B41FA5}">
                      <a16:colId xmlns:a16="http://schemas.microsoft.com/office/drawing/2014/main" val="1520341760"/>
                    </a:ext>
                  </a:extLst>
                </a:gridCol>
              </a:tblGrid>
              <a:tr h="370840">
                <a:tc>
                  <a:txBody>
                    <a:bodyPr/>
                    <a:lstStyle/>
                    <a:p>
                      <a:pPr algn="ctr"/>
                      <a:r>
                        <a:rPr lang="fa-IR" sz="1000" dirty="0">
                          <a:cs typeface="B Yekan" panose="00000400000000000000" pitchFamily="2" charset="-78"/>
                        </a:rPr>
                        <a:t>سطح چهار: بهینه‌شده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سه: اندازه‌گیری‌شده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دو: تعریف‌شده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یک: اولیه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a:t>
                      </a:r>
                      <a:r>
                        <a:rPr lang="fa-IR" sz="1000" baseline="0" dirty="0">
                          <a:cs typeface="B Yekan" panose="00000400000000000000" pitchFamily="2" charset="-78"/>
                        </a:rPr>
                        <a:t> صفر: ناموجود</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                    سطوح    </a:t>
                      </a:r>
                    </a:p>
                    <a:p>
                      <a:pPr algn="ctr"/>
                      <a:r>
                        <a:rPr lang="fa-IR" sz="1000" dirty="0">
                          <a:cs typeface="B Yekan" panose="00000400000000000000" pitchFamily="2" charset="-78"/>
                        </a:rPr>
                        <a:t>ابعاد</a:t>
                      </a:r>
                      <a:r>
                        <a:rPr lang="fa-IR" sz="1000" baseline="0" dirty="0">
                          <a:cs typeface="B Yekan" panose="00000400000000000000" pitchFamily="2" charset="-78"/>
                        </a:rPr>
                        <a:t>                           </a:t>
                      </a:r>
                      <a:endParaRPr lang="fa-IR" sz="1000" dirty="0">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1266569801"/>
                  </a:ext>
                </a:extLst>
              </a:tr>
              <a:tr h="370840">
                <a:tc>
                  <a:txBody>
                    <a:bodyPr/>
                    <a:lstStyle/>
                    <a:p>
                      <a:pPr marL="0" marR="0" algn="ctr" defTabSz="914400" rtl="1" eaLnBrk="1" latinLnBrk="0" hangingPunct="1">
                        <a:lnSpc>
                          <a:spcPct val="107000"/>
                        </a:lnSpc>
                        <a:spcBef>
                          <a:spcPts val="0"/>
                        </a:spcBef>
                        <a:spcAft>
                          <a:spcPts val="800"/>
                        </a:spcAft>
                      </a:pPr>
                      <a:r>
                        <a:rPr lang="fa-IR" sz="800" kern="1200" dirty="0">
                          <a:solidFill>
                            <a:schemeClr val="dk1"/>
                          </a:solidFill>
                          <a:effectLst/>
                          <a:latin typeface="+mn-lt"/>
                          <a:ea typeface="+mn-ea"/>
                          <a:cs typeface="B Yekan" panose="00000400000000000000" pitchFamily="2" charset="-78"/>
                        </a:rPr>
                        <a:t>فرآیندهای معماری سازمانی بهبود یافته، با رعایت شاخص‌های فرآیندی، در سطح مطلوب اجرا می‌شوند.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algn="ctr" defTabSz="914400" rtl="1" eaLnBrk="1" latinLnBrk="0" hangingPunct="1">
                        <a:lnSpc>
                          <a:spcPct val="107000"/>
                        </a:lnSpc>
                        <a:spcBef>
                          <a:spcPts val="0"/>
                        </a:spcBef>
                        <a:spcAft>
                          <a:spcPts val="800"/>
                        </a:spcAft>
                      </a:pPr>
                      <a:r>
                        <a:rPr lang="fa-IR" sz="800" kern="1200" dirty="0">
                          <a:solidFill>
                            <a:schemeClr val="dk1"/>
                          </a:solidFill>
                          <a:effectLst/>
                          <a:latin typeface="+mn-lt"/>
                          <a:ea typeface="+mn-ea"/>
                          <a:cs typeface="B Yekan" panose="00000400000000000000" pitchFamily="2" charset="-78"/>
                        </a:rPr>
                        <a:t>برای فرآیندهای معماری سازمانی شاخص‌های فرآیندی تعریف شده، اجرای فرآیندها بر اساس این شاخص‌ها مورد سنجش قرار می‌گیرد و در صورت نیاز اقدامات اصلاحی انجام می‌گیرد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algn="ctr" rtl="1">
                        <a:lnSpc>
                          <a:spcPct val="107000"/>
                        </a:lnSpc>
                        <a:spcBef>
                          <a:spcPts val="0"/>
                        </a:spcBef>
                        <a:spcAft>
                          <a:spcPts val="800"/>
                        </a:spcAft>
                      </a:pPr>
                      <a:r>
                        <a:rPr lang="ar-SA" sz="800" dirty="0">
                          <a:effectLst/>
                          <a:cs typeface="B Yekan" panose="00000400000000000000" pitchFamily="2" charset="-78"/>
                        </a:rPr>
                        <a:t>فرآیندهای معماری سازمانی شناسایی و گردش کار و همچنین ضوابط اجرای آنها به‌طور مشخص تعریف، مستند و تصویب شده‌اند</a:t>
                      </a:r>
                    </a:p>
                  </a:txBody>
                  <a:tcPr marL="34977" marR="34977" marT="0" marB="0" anchor="ctr"/>
                </a:tc>
                <a:tc>
                  <a:txBody>
                    <a:bodyPr/>
                    <a:lstStyle/>
                    <a:p>
                      <a:pPr marL="0" marR="0" algn="ctr" rtl="1">
                        <a:lnSpc>
                          <a:spcPct val="107000"/>
                        </a:lnSpc>
                        <a:spcBef>
                          <a:spcPts val="0"/>
                        </a:spcBef>
                        <a:spcAft>
                          <a:spcPts val="800"/>
                        </a:spcAft>
                      </a:pPr>
                      <a:r>
                        <a:rPr lang="fa-IR" sz="800" dirty="0">
                          <a:effectLst/>
                          <a:cs typeface="B Yekan" panose="00000400000000000000" pitchFamily="2" charset="-78"/>
                        </a:rPr>
                        <a:t>فعالیت‌هایی مرتبط با فرآیندهای معماری سازمانی به‌صورت موردی و غیر رسمی انجام شده است.</a:t>
                      </a:r>
                      <a:endParaRPr lang="ar-SA" sz="800" dirty="0">
                        <a:effectLst/>
                        <a:cs typeface="B Yekan" panose="00000400000000000000" pitchFamily="2" charset="-78"/>
                      </a:endParaRPr>
                    </a:p>
                  </a:txBody>
                  <a:tcPr marL="34977" marR="34977"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dirty="0">
                        <a:effectLst/>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dirty="0">
                          <a:effectLst/>
                          <a:cs typeface="B Yekan" panose="00000400000000000000" pitchFamily="2" charset="-78"/>
                        </a:rPr>
                        <a:t>فرآیندهای معماری </a:t>
                      </a:r>
                      <a:r>
                        <a:rPr lang="fa-IR" sz="800" dirty="0">
                          <a:cs typeface="B Yekan" panose="00000400000000000000" pitchFamily="2" charset="-78"/>
                        </a:rPr>
                        <a:t>سازمانی</a:t>
                      </a:r>
                      <a:r>
                        <a:rPr lang="fa-IR" sz="800" dirty="0">
                          <a:effectLst/>
                          <a:cs typeface="B Yekan" panose="00000400000000000000" pitchFamily="2" charset="-78"/>
                        </a:rPr>
                        <a:t> مشخص نشده و اجرا</a:t>
                      </a:r>
                      <a:r>
                        <a:rPr lang="fa-IR" sz="800" baseline="0" dirty="0">
                          <a:effectLst/>
                          <a:cs typeface="B Yekan" panose="00000400000000000000" pitchFamily="2" charset="-78"/>
                        </a:rPr>
                        <a:t> نمی‌شوند</a:t>
                      </a:r>
                      <a:endParaRPr lang="en-US" sz="800" dirty="0">
                        <a:effectLst/>
                        <a:latin typeface="Calibri" panose="020F0502020204030204" pitchFamily="34" charset="0"/>
                        <a:ea typeface="Calibri" panose="020F0502020204030204" pitchFamily="34" charset="0"/>
                        <a:cs typeface="B Yekan" panose="00000400000000000000" pitchFamily="2" charset="-78"/>
                      </a:endParaRPr>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فرآیندهای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9502971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kern="1200" dirty="0">
                          <a:solidFill>
                            <a:schemeClr val="dk1"/>
                          </a:solidFill>
                          <a:effectLst/>
                          <a:latin typeface="+mn-lt"/>
                          <a:ea typeface="+mn-ea"/>
                          <a:cs typeface="B Yekan" panose="00000400000000000000" pitchFamily="2" charset="-78"/>
                        </a:rPr>
                        <a:t>ارتباط</a:t>
                      </a:r>
                      <a:r>
                        <a:rPr lang="fa-IR" sz="800" kern="1200" baseline="0" dirty="0">
                          <a:solidFill>
                            <a:schemeClr val="dk1"/>
                          </a:solidFill>
                          <a:effectLst/>
                          <a:latin typeface="+mn-lt"/>
                          <a:ea typeface="+mn-ea"/>
                          <a:cs typeface="B Yekan" panose="00000400000000000000" pitchFamily="2" charset="-78"/>
                        </a:rPr>
                        <a:t> معماری سازمانی با تمامی فرآیندهای مرتبط مشخص شده، نقاط اتصال شناسایی شده و همچنین کنترل معماری بر اساس ضوابط و شرایط مشخص‌شده، انجام می‌گیرد</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dirty="0">
                          <a:effectLst/>
                          <a:latin typeface="Calibri" panose="020F0502020204030204" pitchFamily="34" charset="0"/>
                          <a:ea typeface="Calibri" panose="020F0502020204030204" pitchFamily="34" charset="0"/>
                          <a:cs typeface="B Yekan" panose="00000400000000000000" pitchFamily="2" charset="-78"/>
                        </a:rPr>
                        <a:t>ضوابط</a:t>
                      </a:r>
                      <a:r>
                        <a:rPr lang="fa-IR" sz="800" baseline="0" dirty="0">
                          <a:effectLst/>
                          <a:latin typeface="Calibri" panose="020F0502020204030204" pitchFamily="34" charset="0"/>
                          <a:ea typeface="Calibri" panose="020F0502020204030204" pitchFamily="34" charset="0"/>
                          <a:cs typeface="B Yekan" panose="00000400000000000000" pitchFamily="2" charset="-78"/>
                        </a:rPr>
                        <a:t> و شرایط مربوط به هر کنترل (معماری)، تدوین شده است و انجام کنترل‌های معماری براساس این ضوابط، سنجیده می‌شود</a:t>
                      </a:r>
                      <a:endParaRPr lang="en-US" sz="800" dirty="0">
                        <a:effectLst/>
                        <a:latin typeface="Calibri" panose="020F0502020204030204" pitchFamily="34" charset="0"/>
                        <a:ea typeface="Calibri" panose="020F0502020204030204" pitchFamily="34" charset="0"/>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algn="ctr" defTabSz="914400" rtl="1" eaLnBrk="1" latinLnBrk="0" hangingPunct="1">
                        <a:lnSpc>
                          <a:spcPct val="107000"/>
                        </a:lnSpc>
                        <a:spcBef>
                          <a:spcPts val="0"/>
                        </a:spcBef>
                        <a:spcAft>
                          <a:spcPts val="800"/>
                        </a:spcAft>
                      </a:pPr>
                      <a:r>
                        <a:rPr lang="fa-IR" sz="800" kern="1200" dirty="0">
                          <a:solidFill>
                            <a:schemeClr val="dk1"/>
                          </a:solidFill>
                          <a:effectLst/>
                          <a:latin typeface="+mn-lt"/>
                          <a:ea typeface="+mn-ea"/>
                          <a:cs typeface="B Yekan" panose="00000400000000000000" pitchFamily="2" charset="-78"/>
                        </a:rPr>
                        <a:t>فرآیندهای مرتبط با</a:t>
                      </a:r>
                      <a:r>
                        <a:rPr lang="fa-IR" sz="800" kern="1200" baseline="0" dirty="0">
                          <a:solidFill>
                            <a:schemeClr val="dk1"/>
                          </a:solidFill>
                          <a:effectLst/>
                          <a:latin typeface="+mn-lt"/>
                          <a:ea typeface="+mn-ea"/>
                          <a:cs typeface="B Yekan" panose="00000400000000000000" pitchFamily="2" charset="-78"/>
                        </a:rPr>
                        <a:t> معماری سازمانی </a:t>
                      </a:r>
                      <a:r>
                        <a:rPr lang="fa-IR" sz="800" kern="1200" dirty="0">
                          <a:solidFill>
                            <a:schemeClr val="dk1"/>
                          </a:solidFill>
                          <a:effectLst/>
                          <a:latin typeface="+mn-lt"/>
                          <a:ea typeface="+mn-ea"/>
                          <a:cs typeface="B Yekan" panose="00000400000000000000" pitchFamily="2" charset="-78"/>
                        </a:rPr>
                        <a:t>شناسایی شده و گردش کار و روش مصوب برای اجرای آن‌ها تهیه شده است</a:t>
                      </a:r>
                      <a:r>
                        <a:rPr lang="fa-IR" sz="800" kern="1200" baseline="0" dirty="0">
                          <a:solidFill>
                            <a:schemeClr val="dk1"/>
                          </a:solidFill>
                          <a:effectLst/>
                          <a:latin typeface="+mn-lt"/>
                          <a:ea typeface="+mn-ea"/>
                          <a:cs typeface="B Yekan" panose="00000400000000000000" pitchFamily="2" charset="-78"/>
                        </a:rPr>
                        <a:t> همچنین تمامی</a:t>
                      </a:r>
                      <a:r>
                        <a:rPr lang="fa-IR" sz="800" kern="1200" dirty="0">
                          <a:solidFill>
                            <a:schemeClr val="dk1"/>
                          </a:solidFill>
                          <a:effectLst/>
                          <a:latin typeface="+mn-lt"/>
                          <a:ea typeface="+mn-ea"/>
                          <a:cs typeface="B Yekan" panose="00000400000000000000" pitchFamily="2" charset="-78"/>
                        </a:rPr>
                        <a:t> </a:t>
                      </a:r>
                      <a:r>
                        <a:rPr lang="en-US" sz="800" kern="1200" baseline="0" dirty="0">
                          <a:solidFill>
                            <a:schemeClr val="dk1"/>
                          </a:solidFill>
                          <a:effectLst/>
                          <a:latin typeface="+mn-lt"/>
                          <a:ea typeface="+mn-ea"/>
                          <a:cs typeface="B Yekan" panose="00000400000000000000" pitchFamily="2" charset="-78"/>
                        </a:rPr>
                        <a:t>Touch Point</a:t>
                      </a:r>
                      <a:r>
                        <a:rPr lang="fa-IR" sz="800" kern="1200" baseline="0" dirty="0">
                          <a:solidFill>
                            <a:schemeClr val="dk1"/>
                          </a:solidFill>
                          <a:effectLst/>
                          <a:latin typeface="+mn-lt"/>
                          <a:ea typeface="+mn-ea"/>
                          <a:cs typeface="B Yekan" panose="00000400000000000000" pitchFamily="2" charset="-78"/>
                        </a:rPr>
                        <a:t>ها (نقاط اتصال) با هدف کنترل معماری مشخص شده است</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algn="ctr" defTabSz="914400" rtl="1" eaLnBrk="1" latinLnBrk="0" hangingPunct="1">
                        <a:lnSpc>
                          <a:spcPct val="107000"/>
                        </a:lnSpc>
                        <a:spcBef>
                          <a:spcPts val="0"/>
                        </a:spcBef>
                        <a:spcAft>
                          <a:spcPts val="800"/>
                        </a:spcAft>
                      </a:pPr>
                      <a:r>
                        <a:rPr lang="fa-IR" sz="800" kern="1200" dirty="0">
                          <a:solidFill>
                            <a:schemeClr val="dk1"/>
                          </a:solidFill>
                          <a:effectLst/>
                          <a:latin typeface="+mn-lt"/>
                          <a:ea typeface="+mn-ea"/>
                          <a:cs typeface="B Yekan" panose="00000400000000000000" pitchFamily="2" charset="-78"/>
                        </a:rPr>
                        <a:t>به‌صورت</a:t>
                      </a:r>
                      <a:r>
                        <a:rPr lang="fa-IR" sz="800" kern="1200" baseline="0" dirty="0">
                          <a:solidFill>
                            <a:schemeClr val="dk1"/>
                          </a:solidFill>
                          <a:effectLst/>
                          <a:latin typeface="+mn-lt"/>
                          <a:ea typeface="+mn-ea"/>
                          <a:cs typeface="B Yekan" panose="00000400000000000000" pitchFamily="2" charset="-78"/>
                        </a:rPr>
                        <a:t> موردی فرآیندهای مرتبط با معماری سازمانی شناسایی و در مواردی برای برخی از این فرآیندها، کنترل معماری سازمانی انجام می‌گیرد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kern="1200" dirty="0">
                        <a:solidFill>
                          <a:schemeClr val="dk1"/>
                        </a:solidFill>
                        <a:effectLst/>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kern="1200" dirty="0">
                        <a:solidFill>
                          <a:schemeClr val="dk1"/>
                        </a:solidFill>
                        <a:effectLst/>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kern="1200" dirty="0">
                          <a:solidFill>
                            <a:schemeClr val="dk1"/>
                          </a:solidFill>
                          <a:effectLst/>
                          <a:latin typeface="+mn-lt"/>
                          <a:ea typeface="+mn-ea"/>
                          <a:cs typeface="B Yekan" panose="00000400000000000000" pitchFamily="2" charset="-78"/>
                        </a:rPr>
                        <a:t>کنترل معماری سازمانی انجام نمی‌گیرد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کنترل‌های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418351054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kern="1200" dirty="0">
                          <a:solidFill>
                            <a:schemeClr val="dk1"/>
                          </a:solidFill>
                          <a:effectLst/>
                          <a:latin typeface="+mn-lt"/>
                          <a:ea typeface="+mn-ea"/>
                          <a:cs typeface="B Yekan" panose="00000400000000000000" pitchFamily="2" charset="-78"/>
                        </a:rPr>
                        <a:t>طرح‌های معماری به‌صورت کامل، با رعایت ضوابط فنی و همچنین براساس آخرین تغییرات تهیه شده‌ و در مخزن نگهداری می‌شوند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kern="1200" dirty="0">
                          <a:solidFill>
                            <a:schemeClr val="dk1"/>
                          </a:solidFill>
                          <a:effectLst/>
                          <a:latin typeface="+mn-lt"/>
                          <a:ea typeface="+mn-ea"/>
                          <a:cs typeface="B Yekan" panose="00000400000000000000" pitchFamily="2" charset="-78"/>
                        </a:rPr>
                        <a:t>کیفیت و کمیت طرح‌های معماری سازمانی مورد ارزیابی قرار می‌گیرد و به‌روزرسانی‌های لازم صورت می‌گیرد</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800" kern="1200" dirty="0">
                          <a:solidFill>
                            <a:schemeClr val="dk1"/>
                          </a:solidFill>
                          <a:effectLst/>
                          <a:latin typeface="+mn-lt"/>
                          <a:ea typeface="+mn-ea"/>
                          <a:cs typeface="B Yekan" panose="00000400000000000000" pitchFamily="2" charset="-78"/>
                        </a:rPr>
                        <a:t>اسناد و مدل‌ها منطبق با چارچوب معماری سازمانی و با به‌کارگیری استانداردهای معماری سازمانی، تهیه می‌شوند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algn="ctr"/>
                      <a:r>
                        <a:rPr lang="fa-IR" sz="800" kern="1200" dirty="0">
                          <a:solidFill>
                            <a:schemeClr val="dk1"/>
                          </a:solidFill>
                          <a:effectLst/>
                          <a:latin typeface="+mn-lt"/>
                          <a:ea typeface="+mn-ea"/>
                          <a:cs typeface="B Yekan" panose="00000400000000000000" pitchFamily="2" charset="-78"/>
                        </a:rPr>
                        <a:t>طرح‌های مربوط به پروژه معماری سازمانی، منطبق با چارچوب و استانداردهای پروژه معماری سازمانی تهیه می‌شوند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kern="1200" dirty="0">
                          <a:solidFill>
                            <a:schemeClr val="dk1"/>
                          </a:solidFill>
                          <a:effectLst/>
                          <a:latin typeface="+mn-lt"/>
                          <a:ea typeface="+mn-ea"/>
                          <a:cs typeface="B Yekan" panose="00000400000000000000" pitchFamily="2" charset="-78"/>
                        </a:rPr>
                        <a:t>هیچ طرح معماری سازمانی تهیه نمی‌شود</a:t>
                      </a:r>
                      <a:endParaRPr lang="en-US" sz="800" kern="1200" dirty="0">
                        <a:solidFill>
                          <a:schemeClr val="dk1"/>
                        </a:solidFill>
                        <a:effectLst/>
                        <a:latin typeface="+mn-lt"/>
                        <a:ea typeface="+mn-ea"/>
                        <a:cs typeface="B Yekan" panose="00000400000000000000" pitchFamily="2" charset="-78"/>
                      </a:endParaRPr>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طرح‌های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3438447560"/>
                  </a:ext>
                </a:extLst>
              </a:tr>
            </a:tbl>
          </a:graphicData>
        </a:graphic>
      </p:graphicFrame>
      <p:sp>
        <p:nvSpPr>
          <p:cNvPr id="7"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197049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10</a:t>
            </a:r>
            <a:endParaRPr lang="en-US" dirty="0"/>
          </a:p>
        </p:txBody>
      </p:sp>
      <p:sp>
        <p:nvSpPr>
          <p:cNvPr id="9" name="Rounded Rectangle 8"/>
          <p:cNvSpPr/>
          <p:nvPr/>
        </p:nvSpPr>
        <p:spPr>
          <a:xfrm>
            <a:off x="152400" y="209550"/>
            <a:ext cx="76962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بُعد دوم: ساختار و نیروی انسانی</a:t>
            </a:r>
            <a:endParaRPr lang="en-US" sz="2000" dirty="0">
              <a:solidFill>
                <a:schemeClr val="bg1"/>
              </a:solidFill>
              <a:cs typeface="B Yekan" panose="00000400000000000000" pitchFamily="2" charset="-78"/>
            </a:endParaRPr>
          </a:p>
        </p:txBody>
      </p:sp>
      <p:graphicFrame>
        <p:nvGraphicFramePr>
          <p:cNvPr id="28" name="Diagram 27"/>
          <p:cNvGraphicFramePr/>
          <p:nvPr>
            <p:extLst>
              <p:ext uri="{D42A27DB-BD31-4B8C-83A1-F6EECF244321}">
                <p14:modId xmlns:p14="http://schemas.microsoft.com/office/powerpoint/2010/main" val="932955605"/>
              </p:ext>
            </p:extLst>
          </p:nvPr>
        </p:nvGraphicFramePr>
        <p:xfrm>
          <a:off x="5441557" y="539969"/>
          <a:ext cx="2370257"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83593104"/>
              </p:ext>
            </p:extLst>
          </p:nvPr>
        </p:nvGraphicFramePr>
        <p:xfrm>
          <a:off x="228603" y="639273"/>
          <a:ext cx="7619997" cy="4297680"/>
        </p:xfrm>
        <a:graphic>
          <a:graphicData uri="http://schemas.openxmlformats.org/drawingml/2006/table">
            <a:tbl>
              <a:tblPr firstRow="1" bandRow="1">
                <a:tableStyleId>{5C22544A-7EE6-4342-B048-85BDC9FD1C3A}</a:tableStyleId>
              </a:tblPr>
              <a:tblGrid>
                <a:gridCol w="1410163">
                  <a:extLst>
                    <a:ext uri="{9D8B030D-6E8A-4147-A177-3AD203B41FA5}">
                      <a16:colId xmlns:a16="http://schemas.microsoft.com/office/drawing/2014/main" val="2457745219"/>
                    </a:ext>
                  </a:extLst>
                </a:gridCol>
                <a:gridCol w="1409235">
                  <a:extLst>
                    <a:ext uri="{9D8B030D-6E8A-4147-A177-3AD203B41FA5}">
                      <a16:colId xmlns:a16="http://schemas.microsoft.com/office/drawing/2014/main" val="416159527"/>
                    </a:ext>
                  </a:extLst>
                </a:gridCol>
                <a:gridCol w="1447799">
                  <a:extLst>
                    <a:ext uri="{9D8B030D-6E8A-4147-A177-3AD203B41FA5}">
                      <a16:colId xmlns:a16="http://schemas.microsoft.com/office/drawing/2014/main" val="3784005391"/>
                    </a:ext>
                  </a:extLst>
                </a:gridCol>
                <a:gridCol w="1359521">
                  <a:extLst>
                    <a:ext uri="{9D8B030D-6E8A-4147-A177-3AD203B41FA5}">
                      <a16:colId xmlns:a16="http://schemas.microsoft.com/office/drawing/2014/main" val="2333040327"/>
                    </a:ext>
                  </a:extLst>
                </a:gridCol>
                <a:gridCol w="1146614">
                  <a:extLst>
                    <a:ext uri="{9D8B030D-6E8A-4147-A177-3AD203B41FA5}">
                      <a16:colId xmlns:a16="http://schemas.microsoft.com/office/drawing/2014/main" val="2492748979"/>
                    </a:ext>
                  </a:extLst>
                </a:gridCol>
                <a:gridCol w="846665">
                  <a:extLst>
                    <a:ext uri="{9D8B030D-6E8A-4147-A177-3AD203B41FA5}">
                      <a16:colId xmlns:a16="http://schemas.microsoft.com/office/drawing/2014/main" val="270205130"/>
                    </a:ext>
                  </a:extLst>
                </a:gridCol>
              </a:tblGrid>
              <a:tr h="317037">
                <a:tc>
                  <a:txBody>
                    <a:bodyPr/>
                    <a:lstStyle/>
                    <a:p>
                      <a:pPr algn="ctr"/>
                      <a:r>
                        <a:rPr lang="fa-IR" sz="1000" b="0" dirty="0">
                          <a:cs typeface="B Yekan" panose="00000400000000000000" pitchFamily="2" charset="-78"/>
                        </a:rPr>
                        <a:t>سطح چهار: بهینه‌شده</a:t>
                      </a:r>
                      <a:endParaRPr lang="en-US" sz="1000" b="0" dirty="0">
                        <a:cs typeface="B Yekan" panose="00000400000000000000" pitchFamily="2" charset="-78"/>
                      </a:endParaRPr>
                    </a:p>
                  </a:txBody>
                  <a:tcPr>
                    <a:solidFill>
                      <a:schemeClr val="accent1">
                        <a:lumMod val="75000"/>
                      </a:schemeClr>
                    </a:solidFill>
                  </a:tcPr>
                </a:tc>
                <a:tc>
                  <a:txBody>
                    <a:bodyPr/>
                    <a:lstStyle/>
                    <a:p>
                      <a:pPr algn="ctr"/>
                      <a:r>
                        <a:rPr lang="fa-IR" sz="1000" b="0" dirty="0">
                          <a:cs typeface="B Yekan" panose="00000400000000000000" pitchFamily="2" charset="-78"/>
                        </a:rPr>
                        <a:t>سطح سه: اندازه‌گیری‌شده</a:t>
                      </a:r>
                      <a:endParaRPr lang="en-US" sz="1000" b="0" dirty="0">
                        <a:cs typeface="B Yekan" panose="00000400000000000000" pitchFamily="2" charset="-78"/>
                      </a:endParaRPr>
                    </a:p>
                  </a:txBody>
                  <a:tcPr>
                    <a:solidFill>
                      <a:schemeClr val="accent1">
                        <a:lumMod val="75000"/>
                      </a:schemeClr>
                    </a:solidFill>
                  </a:tcPr>
                </a:tc>
                <a:tc>
                  <a:txBody>
                    <a:bodyPr/>
                    <a:lstStyle/>
                    <a:p>
                      <a:pPr algn="ctr"/>
                      <a:r>
                        <a:rPr lang="fa-IR" sz="1000" b="0" dirty="0">
                          <a:cs typeface="B Yekan" panose="00000400000000000000" pitchFamily="2" charset="-78"/>
                        </a:rPr>
                        <a:t>سطح دو: تعریف‌شده</a:t>
                      </a:r>
                      <a:endParaRPr lang="en-US" sz="1000" b="0" dirty="0">
                        <a:cs typeface="B Yekan" panose="00000400000000000000" pitchFamily="2" charset="-78"/>
                      </a:endParaRPr>
                    </a:p>
                  </a:txBody>
                  <a:tcPr>
                    <a:solidFill>
                      <a:schemeClr val="accent1">
                        <a:lumMod val="75000"/>
                      </a:schemeClr>
                    </a:solidFill>
                  </a:tcPr>
                </a:tc>
                <a:tc>
                  <a:txBody>
                    <a:bodyPr/>
                    <a:lstStyle/>
                    <a:p>
                      <a:pPr algn="ctr"/>
                      <a:r>
                        <a:rPr lang="fa-IR" sz="1000" b="0" dirty="0">
                          <a:cs typeface="B Yekan" panose="00000400000000000000" pitchFamily="2" charset="-78"/>
                        </a:rPr>
                        <a:t>سطح یک: اولیه</a:t>
                      </a:r>
                      <a:endParaRPr lang="en-US" sz="1000" b="0" dirty="0">
                        <a:cs typeface="B Yekan" panose="00000400000000000000" pitchFamily="2" charset="-78"/>
                      </a:endParaRPr>
                    </a:p>
                  </a:txBody>
                  <a:tcPr>
                    <a:solidFill>
                      <a:schemeClr val="accent1">
                        <a:lumMod val="75000"/>
                      </a:schemeClr>
                    </a:solidFill>
                  </a:tcPr>
                </a:tc>
                <a:tc>
                  <a:txBody>
                    <a:bodyPr/>
                    <a:lstStyle/>
                    <a:p>
                      <a:pPr algn="ctr"/>
                      <a:r>
                        <a:rPr lang="fa-IR" sz="1000" b="0" dirty="0">
                          <a:cs typeface="B Yekan" panose="00000400000000000000" pitchFamily="2" charset="-78"/>
                        </a:rPr>
                        <a:t>سطح</a:t>
                      </a:r>
                      <a:r>
                        <a:rPr lang="fa-IR" sz="1000" b="0" baseline="0" dirty="0">
                          <a:cs typeface="B Yekan" panose="00000400000000000000" pitchFamily="2" charset="-78"/>
                        </a:rPr>
                        <a:t> صفر: ناموجود</a:t>
                      </a:r>
                      <a:endParaRPr lang="en-US" sz="1000" b="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             سطوح    ابعاد               </a:t>
                      </a:r>
                      <a:endParaRPr lang="en-US" sz="1000" dirty="0">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403815031"/>
                  </a:ext>
                </a:extLst>
              </a:tr>
              <a:tr h="9680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مدیران ارشد از معماری سازمانی به‌صورت کامل حمایت می‌کنند. و همچنین از مزایا و دستاوردهای آن آگاهی دارند. آموز‌ش‌ها به‌صورت اثربخش و براساس برنامه از پیش‌تعیین‌شده انجام 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شاخص‌های کارایی و اثربخشی آموزش معماری سازمانی تعریف و کارایی و اثربخشی آموزش‌ها به شکل مرتب اندازه‌گیری 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نظر مدیران ارشد در خصوص نتایج معماری سازمانی جلب شده است و از آن حمایت می‌کنند. برنامه مدونی برای توانمندسازی و ارتقا مهارت‌های کارکنان در خصوص معماری سازمانی تدوین شده است و بر اساس این برنامه آموزش صورت می‌گیرد </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نظر مدیران ارشد سازمان در خصوص دستاوردها و نتایج معماری سازمانی تا حدی جلب شده و از مزایای آن آگاه شده‌اند. آموزش‌های موردی</a:t>
                      </a:r>
                      <a:r>
                        <a:rPr lang="fa-IR" sz="800" b="0" kern="1200" baseline="0" dirty="0">
                          <a:solidFill>
                            <a:schemeClr val="dk1"/>
                          </a:solidFill>
                          <a:latin typeface="+mn-lt"/>
                          <a:ea typeface="+mn-ea"/>
                          <a:cs typeface="B Yekan" panose="00000400000000000000" pitchFamily="2" charset="-78"/>
                        </a:rPr>
                        <a:t> جهت ارتقا مهارت‌های مرتبط با معماری سازمای انجام می‌گیرد اما </a:t>
                      </a:r>
                      <a:r>
                        <a:rPr lang="fa-IR" sz="800" b="0" kern="1200" dirty="0">
                          <a:solidFill>
                            <a:schemeClr val="dk1"/>
                          </a:solidFill>
                          <a:latin typeface="+mn-lt"/>
                          <a:ea typeface="+mn-ea"/>
                          <a:cs typeface="B Yekan" panose="00000400000000000000" pitchFamily="2" charset="-78"/>
                        </a:rPr>
                        <a:t>برنامه مدونی</a:t>
                      </a:r>
                      <a:r>
                        <a:rPr lang="fa-IR" sz="800" b="0" kern="1200" baseline="0" dirty="0">
                          <a:solidFill>
                            <a:schemeClr val="dk1"/>
                          </a:solidFill>
                          <a:latin typeface="+mn-lt"/>
                          <a:ea typeface="+mn-ea"/>
                          <a:cs typeface="B Yekan" panose="00000400000000000000" pitchFamily="2" charset="-78"/>
                        </a:rPr>
                        <a:t> در این خصوص تدوین نشده است.</a:t>
                      </a:r>
                      <a:endParaRPr lang="fa-IR"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b="0" kern="1200" dirty="0">
                        <a:solidFill>
                          <a:schemeClr val="dk1"/>
                        </a:solidFill>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در رابطه با اجرای فعالیت‌های مرتبط با معماری سازمانی هیچگونه فرهنگ‌سازی و برنامه‌های آموزشی در سازمان انجام نمی‌گیرد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algn="ctr"/>
                      <a:endParaRPr lang="fa-IR" sz="1000" b="0" kern="1200" dirty="0">
                        <a:solidFill>
                          <a:schemeClr val="bg1"/>
                        </a:solidFill>
                        <a:latin typeface="+mn-lt"/>
                        <a:ea typeface="+mn-ea"/>
                        <a:cs typeface="B Yekan" panose="00000400000000000000" pitchFamily="2" charset="-78"/>
                      </a:endParaRPr>
                    </a:p>
                    <a:p>
                      <a:pPr algn="ctr"/>
                      <a:r>
                        <a:rPr lang="fa-IR" sz="1000" b="0" kern="1200" dirty="0">
                          <a:solidFill>
                            <a:schemeClr val="bg1"/>
                          </a:solidFill>
                          <a:latin typeface="+mn-lt"/>
                          <a:ea typeface="+mn-ea"/>
                          <a:cs typeface="B Yekan" panose="00000400000000000000" pitchFamily="2" charset="-78"/>
                        </a:rPr>
                        <a:t>آموزش</a:t>
                      </a:r>
                      <a:r>
                        <a:rPr lang="fa-IR" sz="1000" b="0" kern="1200" baseline="0" dirty="0">
                          <a:solidFill>
                            <a:schemeClr val="bg1"/>
                          </a:solidFill>
                          <a:latin typeface="+mn-lt"/>
                          <a:ea typeface="+mn-ea"/>
                          <a:cs typeface="B Yekan" panose="00000400000000000000" pitchFamily="2" charset="-78"/>
                        </a:rPr>
                        <a:t> و فرهنگ‌سازی معماری سازمانی</a:t>
                      </a:r>
                      <a:endParaRPr lang="en-US" sz="1000" b="0"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2775147095"/>
                  </a:ext>
                </a:extLst>
              </a:tr>
              <a:tr h="8577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ساختار متولی معماری سازمانی با اعضا و شرح وظایف مشخص تشکیل شده است و اعضای به انجام فعالیت‌های معماری سازمانی می‌پردازند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شاخص‌های ارزیابی عملکرد واحد متولی معماری سازمانی تعریف و به‌صورت مستمر سنجیده می‌شوند. همچنین در صورت نیاز اقئامات اصلاحی تعریف و انجام 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واحد متولی معماری سازمانی به شکل رسمی در ساختار سازمان ایجاد و به تصویب رسیده است. شرح وظایف و فعالیت‌های این واحد، مشخص و مکتوب شده است. (وظایف به نیروی انسانی دارای شرایط احراز محول شده است)</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ساختاری به‌عنوان واحد متولی معماری سازمانی برای انجام فعالیت‌های معماری سازمانی، ایجاد نشده است و فعالیت‌ها به افرادی در واحدهای مختلف اما مرتبط با معماری سازمانی، محول می‌شود </a:t>
                      </a:r>
                      <a:endParaRPr lang="en-US" sz="800" b="0" kern="1200" dirty="0">
                        <a:solidFill>
                          <a:schemeClr val="dk1"/>
                        </a:solidFill>
                        <a:latin typeface="+mn-lt"/>
                        <a:ea typeface="+mn-ea"/>
                        <a:cs typeface="B Yekan" panose="00000400000000000000" pitchFamily="2" charset="-78"/>
                      </a:endParaRPr>
                    </a:p>
                  </a:txBody>
                  <a:tcPr/>
                </a:tc>
                <a:tc>
                  <a:txBody>
                    <a:bodyPr/>
                    <a:lstStyle/>
                    <a:p>
                      <a:pPr marL="0" algn="ctr" defTabSz="914400" rtl="0" eaLnBrk="1" latinLnBrk="0" hangingPunct="1"/>
                      <a:r>
                        <a:rPr lang="fa-IR" sz="800" b="0" kern="1200" dirty="0">
                          <a:solidFill>
                            <a:schemeClr val="dk1"/>
                          </a:solidFill>
                          <a:latin typeface="+mn-lt"/>
                          <a:ea typeface="+mn-ea"/>
                          <a:cs typeface="B Yekan" panose="00000400000000000000" pitchFamily="2" charset="-78"/>
                        </a:rPr>
                        <a:t>ساختاری به‌عنوان واحد متولی معماری (یا گروه معماری) برای انجام فعالیت‌های معماری سازمانی، ایجاد نشده است</a:t>
                      </a:r>
                      <a:endParaRPr lang="en-US" sz="800" b="0" kern="1200" dirty="0">
                        <a:solidFill>
                          <a:schemeClr val="dk1"/>
                        </a:solidFill>
                        <a:latin typeface="+mn-lt"/>
                        <a:ea typeface="+mn-ea"/>
                        <a:cs typeface="B Yekan" panose="00000400000000000000" pitchFamily="2" charset="-78"/>
                      </a:endParaRPr>
                    </a:p>
                  </a:txBody>
                  <a:tcPr/>
                </a:tc>
                <a:tc>
                  <a:txBody>
                    <a:bodyPr/>
                    <a:lstStyle/>
                    <a:p>
                      <a:pPr marL="0" algn="ctr" defTabSz="914400" rtl="0" eaLnBrk="1" latinLnBrk="0" hangingPunct="1"/>
                      <a:endParaRPr lang="fa-IR" sz="1000" b="0" kern="1200" dirty="0">
                        <a:solidFill>
                          <a:schemeClr val="bg1"/>
                        </a:solidFill>
                        <a:latin typeface="+mn-lt"/>
                        <a:ea typeface="+mn-ea"/>
                        <a:cs typeface="B Yekan" panose="00000400000000000000" pitchFamily="2" charset="-78"/>
                      </a:endParaRPr>
                    </a:p>
                    <a:p>
                      <a:pPr marL="0" algn="ctr" defTabSz="914400" rtl="0" eaLnBrk="1" latinLnBrk="0" hangingPunct="1"/>
                      <a:endParaRPr lang="fa-IR" sz="1000" b="0"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0" kern="1200" dirty="0">
                          <a:solidFill>
                            <a:schemeClr val="bg1"/>
                          </a:solidFill>
                          <a:latin typeface="+mn-lt"/>
                          <a:ea typeface="+mn-ea"/>
                          <a:cs typeface="B Yekan" panose="00000400000000000000" pitchFamily="2" charset="-78"/>
                        </a:rPr>
                        <a:t>واحد متولی  معماری سازمانی</a:t>
                      </a:r>
                      <a:endParaRPr lang="en-US" sz="1000" b="0"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3649569839"/>
                  </a:ext>
                </a:extLst>
              </a:tr>
              <a:tr h="5116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نیروی</a:t>
                      </a:r>
                      <a:r>
                        <a:rPr lang="fa-IR" sz="800" b="0" kern="1200" baseline="0" dirty="0">
                          <a:solidFill>
                            <a:schemeClr val="dk1"/>
                          </a:solidFill>
                          <a:latin typeface="+mn-lt"/>
                          <a:ea typeface="+mn-ea"/>
                          <a:cs typeface="B Yekan" panose="00000400000000000000" pitchFamily="2" charset="-78"/>
                        </a:rPr>
                        <a:t> انسانی متخصص و با مهارت دارای نقش‌های مشخص و مرتبط با معماری سازمانی و به اجرای فعالیت‌های خود می‌پردازند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 کفایت و شایستگی نیروی انسانی متخصص به شکل مستمر و براساس یک برنامه از پیش تعیین‌شده مورد سنجش قرار گرفته و در صورت نیاز اقدامات  اصلاحی تعریف و انجام 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افراد درای تحصیلات و مهارت‌های مرتبط با معماری سازمانی وجود دارند.</a:t>
                      </a:r>
                      <a:endParaRPr lang="en-US" sz="800" b="0" kern="1200" dirty="0">
                        <a:solidFill>
                          <a:schemeClr val="dk1"/>
                        </a:solidFill>
                        <a:latin typeface="+mn-lt"/>
                        <a:ea typeface="+mn-ea"/>
                        <a:cs typeface="B Yekan" panose="00000400000000000000" pitchFamily="2" charset="-78"/>
                      </a:endParaRPr>
                    </a:p>
                    <a:p>
                      <a:endParaRPr lang="en-US" sz="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b="0" kern="1200" dirty="0">
                        <a:solidFill>
                          <a:srgbClr val="C00000"/>
                        </a:solidFill>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tx1"/>
                          </a:solidFill>
                          <a:latin typeface="+mn-lt"/>
                          <a:ea typeface="+mn-ea"/>
                          <a:cs typeface="B Yekan" panose="00000400000000000000" pitchFamily="2" charset="-78"/>
                        </a:rPr>
                        <a:t>نیروهای متخصص و دارای مهارت‌های مرتبط با معماری سازمانی وجود ندارد</a:t>
                      </a:r>
                      <a:endParaRPr lang="en-US" sz="800" b="0" kern="1200" dirty="0">
                        <a:solidFill>
                          <a:schemeClr val="tx1"/>
                        </a:solidFill>
                        <a:latin typeface="+mn-lt"/>
                        <a:ea typeface="+mn-ea"/>
                        <a:cs typeface="B Yekan" panose="00000400000000000000" pitchFamily="2" charset="-78"/>
                      </a:endParaRPr>
                    </a:p>
                  </a:txBody>
                  <a:tcPr/>
                </a:tc>
                <a:tc>
                  <a:txBody>
                    <a:bodyPr/>
                    <a:lstStyle/>
                    <a:p>
                      <a:pPr algn="ctr"/>
                      <a:r>
                        <a:rPr lang="fa-IR" sz="800" b="0" dirty="0">
                          <a:cs typeface="B Yekan" panose="00000400000000000000" pitchFamily="2" charset="-78"/>
                        </a:rPr>
                        <a:t>هیچ یک از کارکنان دارای تحصیلات،</a:t>
                      </a:r>
                      <a:r>
                        <a:rPr lang="fa-IR" sz="800" b="0" baseline="0" dirty="0">
                          <a:cs typeface="B Yekan" panose="00000400000000000000" pitchFamily="2" charset="-78"/>
                        </a:rPr>
                        <a:t> تجربیات و مهارت‌های مرتبط با معماری سازمانی نیستند</a:t>
                      </a:r>
                      <a:endParaRPr lang="en-US" sz="800" b="0" dirty="0">
                        <a:cs typeface="B Yekan" panose="00000400000000000000" pitchFamily="2" charset="-78"/>
                      </a:endParaRPr>
                    </a:p>
                  </a:txBody>
                  <a:tcPr/>
                </a:tc>
                <a:tc>
                  <a:txBody>
                    <a:bodyPr/>
                    <a:lstStyle/>
                    <a:p>
                      <a:pPr marL="0" algn="ctr" defTabSz="914400" rtl="0" eaLnBrk="1" latinLnBrk="0" hangingPunct="1"/>
                      <a:endParaRPr lang="fa-IR" sz="1000" b="0"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0" kern="1200" dirty="0">
                          <a:solidFill>
                            <a:schemeClr val="bg1"/>
                          </a:solidFill>
                          <a:latin typeface="+mn-lt"/>
                          <a:ea typeface="+mn-ea"/>
                          <a:cs typeface="B Yekan" panose="00000400000000000000" pitchFamily="2" charset="-78"/>
                        </a:rPr>
                        <a:t>نیروی انسانی متخصص</a:t>
                      </a:r>
                      <a:endParaRPr lang="en-US" sz="1000" b="0"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3422828020"/>
                  </a:ext>
                </a:extLst>
              </a:tr>
              <a:tr h="7789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نهاد راهبری معماری سازمانی با شرح وظایف مشخص تشکیل شده و به‌صورت مرتب درخصوص اقدامات معماری تشکیل جلسه داده واز نتایج آن استفاده می‌کنند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تشکیل جلسات نهاد راهبری معماری به‌صورت مرتب تحت  کنترل و پایش قرار 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b="0" kern="1200" dirty="0">
                        <a:solidFill>
                          <a:schemeClr val="dk1"/>
                        </a:solidFill>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نهاد راهبری معماری سازمانی  ایجاد</a:t>
                      </a:r>
                      <a:r>
                        <a:rPr lang="fa-IR" sz="800" b="0" kern="1200" baseline="0" dirty="0">
                          <a:solidFill>
                            <a:schemeClr val="dk1"/>
                          </a:solidFill>
                          <a:latin typeface="+mn-lt"/>
                          <a:ea typeface="+mn-ea"/>
                          <a:cs typeface="B Yekan" panose="00000400000000000000" pitchFamily="2" charset="-78"/>
                        </a:rPr>
                        <a:t> شده و شرح وظایف مشخص و معلوم دارد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a-IR" sz="800" b="0" kern="1200" dirty="0">
                        <a:solidFill>
                          <a:schemeClr val="dk1"/>
                        </a:solidFill>
                        <a:latin typeface="+mn-lt"/>
                        <a:ea typeface="+mn-ea"/>
                        <a:cs typeface="B Yekan" panose="00000400000000000000" pitchFamily="2" charset="-7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تشکل موقتی جهت اجرای برخی وظایف نهاد راهبری معماری سازمانی ایجاد شده است</a:t>
                      </a:r>
                      <a:endParaRPr lang="en-US" sz="800" b="0" dirty="0"/>
                    </a:p>
                  </a:txBody>
                  <a:tcPr/>
                </a:tc>
                <a:tc>
                  <a:txBody>
                    <a:bodyPr/>
                    <a:lstStyle/>
                    <a:p>
                      <a:pPr marL="0" algn="ctr" defTabSz="914400" rtl="0" eaLnBrk="1" latinLnBrk="0" hangingPunct="1"/>
                      <a:endParaRPr lang="fa-IR" sz="800" b="0" kern="1200" dirty="0">
                        <a:solidFill>
                          <a:schemeClr val="dk1"/>
                        </a:solidFill>
                        <a:latin typeface="+mn-lt"/>
                        <a:ea typeface="+mn-ea"/>
                        <a:cs typeface="B Yekan" panose="00000400000000000000" pitchFamily="2" charset="-78"/>
                      </a:endParaRPr>
                    </a:p>
                    <a:p>
                      <a:pPr marL="0" algn="ctr" defTabSz="914400" rtl="0" eaLnBrk="1" latinLnBrk="0" hangingPunct="1"/>
                      <a:r>
                        <a:rPr lang="fa-IR" sz="800" b="0" kern="1200" dirty="0">
                          <a:solidFill>
                            <a:schemeClr val="dk1"/>
                          </a:solidFill>
                          <a:latin typeface="+mn-lt"/>
                          <a:ea typeface="+mn-ea"/>
                          <a:cs typeface="B Yekan" panose="00000400000000000000" pitchFamily="2" charset="-78"/>
                        </a:rPr>
                        <a:t>ساختاری به‌عنوان نهاد راهبری معماری سازمانی برای انجام فعالیت‌های معماری سازمانی، ایجاد نشده است</a:t>
                      </a:r>
                      <a:endParaRPr lang="en-US" sz="800" b="0" kern="1200" dirty="0">
                        <a:solidFill>
                          <a:schemeClr val="dk1"/>
                        </a:solidFill>
                        <a:latin typeface="+mn-lt"/>
                        <a:ea typeface="+mn-ea"/>
                        <a:cs typeface="B Yekan" panose="00000400000000000000" pitchFamily="2" charset="-78"/>
                      </a:endParaRPr>
                    </a:p>
                  </a:txBody>
                  <a:tcPr/>
                </a:tc>
                <a:tc>
                  <a:txBody>
                    <a:bodyPr/>
                    <a:lstStyle/>
                    <a:p>
                      <a:pPr marL="0" algn="ctr" defTabSz="914400" rtl="0" eaLnBrk="1" latinLnBrk="0" hangingPunct="1"/>
                      <a:endParaRPr lang="fa-IR" sz="1000" b="0"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0" kern="1200" dirty="0">
                          <a:solidFill>
                            <a:schemeClr val="bg1"/>
                          </a:solidFill>
                          <a:latin typeface="+mn-lt"/>
                          <a:ea typeface="+mn-ea"/>
                          <a:cs typeface="B Yekan" panose="00000400000000000000" pitchFamily="2" charset="-78"/>
                        </a:rPr>
                        <a:t>نهاد راهبری معماری سازمانی</a:t>
                      </a:r>
                      <a:endParaRPr lang="en-US" sz="1000" b="0"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2523044448"/>
                  </a:ext>
                </a:extLst>
              </a:tr>
            </a:tbl>
          </a:graphicData>
        </a:graphic>
      </p:graphicFrame>
      <p:sp>
        <p:nvSpPr>
          <p:cNvPr id="8"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1945481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2"/>
          <p:cNvSpPr txBox="1">
            <a:spLocks/>
          </p:cNvSpPr>
          <p:nvPr/>
        </p:nvSpPr>
        <p:spPr>
          <a:xfrm>
            <a:off x="5943600" y="486965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dirty="0"/>
              <a:t>11</a:t>
            </a:r>
            <a:endParaRPr lang="en-US" dirty="0"/>
          </a:p>
        </p:txBody>
      </p:sp>
      <p:sp>
        <p:nvSpPr>
          <p:cNvPr id="9" name="Rounded Rectangle 8"/>
          <p:cNvSpPr/>
          <p:nvPr/>
        </p:nvSpPr>
        <p:spPr>
          <a:xfrm>
            <a:off x="152400" y="209550"/>
            <a:ext cx="7696200" cy="304800"/>
          </a:xfrm>
          <a:prstGeom prst="roundRect">
            <a:avLst/>
          </a:prstGeom>
          <a:gradFill flip="none" rotWithShape="1">
            <a:gsLst>
              <a:gs pos="50000">
                <a:schemeClr val="accent6">
                  <a:lumMod val="75000"/>
                </a:schemeClr>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2000" dirty="0">
                <a:solidFill>
                  <a:schemeClr val="bg1"/>
                </a:solidFill>
                <a:cs typeface="B Yekan" pitchFamily="2" charset="-78"/>
              </a:rPr>
              <a:t>بُعد سوم: ابزار</a:t>
            </a:r>
            <a:endParaRPr lang="en-US" sz="2000" dirty="0">
              <a:solidFill>
                <a:schemeClr val="bg1"/>
              </a:solidFill>
              <a:cs typeface="B Yekan" panose="0000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3512818503"/>
              </p:ext>
            </p:extLst>
          </p:nvPr>
        </p:nvGraphicFramePr>
        <p:xfrm>
          <a:off x="152400" y="666750"/>
          <a:ext cx="7689273" cy="3352800"/>
        </p:xfrm>
        <a:graphic>
          <a:graphicData uri="http://schemas.openxmlformats.org/drawingml/2006/table">
            <a:tbl>
              <a:tblPr firstRow="1" bandRow="1">
                <a:tableStyleId>{5C22544A-7EE6-4342-B048-85BDC9FD1C3A}</a:tableStyleId>
              </a:tblPr>
              <a:tblGrid>
                <a:gridCol w="1325737">
                  <a:extLst>
                    <a:ext uri="{9D8B030D-6E8A-4147-A177-3AD203B41FA5}">
                      <a16:colId xmlns:a16="http://schemas.microsoft.com/office/drawing/2014/main" val="2914314123"/>
                    </a:ext>
                  </a:extLst>
                </a:gridCol>
                <a:gridCol w="1417463">
                  <a:extLst>
                    <a:ext uri="{9D8B030D-6E8A-4147-A177-3AD203B41FA5}">
                      <a16:colId xmlns:a16="http://schemas.microsoft.com/office/drawing/2014/main" val="1363345478"/>
                    </a:ext>
                  </a:extLst>
                </a:gridCol>
                <a:gridCol w="1143000">
                  <a:extLst>
                    <a:ext uri="{9D8B030D-6E8A-4147-A177-3AD203B41FA5}">
                      <a16:colId xmlns:a16="http://schemas.microsoft.com/office/drawing/2014/main" val="1600587663"/>
                    </a:ext>
                  </a:extLst>
                </a:gridCol>
                <a:gridCol w="1366869">
                  <a:extLst>
                    <a:ext uri="{9D8B030D-6E8A-4147-A177-3AD203B41FA5}">
                      <a16:colId xmlns:a16="http://schemas.microsoft.com/office/drawing/2014/main" val="3957773334"/>
                    </a:ext>
                  </a:extLst>
                </a:gridCol>
                <a:gridCol w="1260199">
                  <a:extLst>
                    <a:ext uri="{9D8B030D-6E8A-4147-A177-3AD203B41FA5}">
                      <a16:colId xmlns:a16="http://schemas.microsoft.com/office/drawing/2014/main" val="1198248466"/>
                    </a:ext>
                  </a:extLst>
                </a:gridCol>
                <a:gridCol w="1176005">
                  <a:extLst>
                    <a:ext uri="{9D8B030D-6E8A-4147-A177-3AD203B41FA5}">
                      <a16:colId xmlns:a16="http://schemas.microsoft.com/office/drawing/2014/main" val="1520341760"/>
                    </a:ext>
                  </a:extLst>
                </a:gridCol>
              </a:tblGrid>
              <a:tr h="370840">
                <a:tc>
                  <a:txBody>
                    <a:bodyPr/>
                    <a:lstStyle/>
                    <a:p>
                      <a:pPr algn="ctr"/>
                      <a:r>
                        <a:rPr lang="fa-IR" sz="1000" dirty="0">
                          <a:cs typeface="B Yekan" panose="00000400000000000000" pitchFamily="2" charset="-78"/>
                        </a:rPr>
                        <a:t>سطح چهار: بهینه‌شده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سه: اندازه‌گیری‌شده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دو: تعریف‌شده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 یک: اولیه</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سطح</a:t>
                      </a:r>
                      <a:r>
                        <a:rPr lang="fa-IR" sz="1000" baseline="0" dirty="0">
                          <a:cs typeface="B Yekan" panose="00000400000000000000" pitchFamily="2" charset="-78"/>
                        </a:rPr>
                        <a:t> صفر: ناموجود</a:t>
                      </a:r>
                      <a:endParaRPr lang="en-US" sz="1000" dirty="0">
                        <a:cs typeface="B Yekan" panose="00000400000000000000" pitchFamily="2" charset="-78"/>
                      </a:endParaRPr>
                    </a:p>
                  </a:txBody>
                  <a:tcPr>
                    <a:solidFill>
                      <a:schemeClr val="accent1">
                        <a:lumMod val="75000"/>
                      </a:schemeClr>
                    </a:solidFill>
                  </a:tcPr>
                </a:tc>
                <a:tc>
                  <a:txBody>
                    <a:bodyPr/>
                    <a:lstStyle/>
                    <a:p>
                      <a:pPr algn="ctr"/>
                      <a:r>
                        <a:rPr lang="fa-IR" sz="1000" dirty="0">
                          <a:cs typeface="B Yekan" panose="00000400000000000000" pitchFamily="2" charset="-78"/>
                        </a:rPr>
                        <a:t>                       سطوح  </a:t>
                      </a:r>
                    </a:p>
                    <a:p>
                      <a:pPr algn="ctr"/>
                      <a:r>
                        <a:rPr lang="fa-IR" sz="1000" dirty="0">
                          <a:cs typeface="B Yekan" panose="00000400000000000000" pitchFamily="2" charset="-78"/>
                        </a:rPr>
                        <a:t>ابعاد                           </a:t>
                      </a:r>
                      <a:endParaRPr lang="en-US" sz="1000" dirty="0">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1266569801"/>
                  </a:ext>
                </a:extLst>
              </a:tr>
              <a:tr h="1051560">
                <a:tc>
                  <a:txBody>
                    <a:bodyPr/>
                    <a:lstStyle/>
                    <a:p>
                      <a:pPr marL="0" algn="ctr" defTabSz="914400" rtl="0" eaLnBrk="1" latinLnBrk="0" hangingPunct="1"/>
                      <a:r>
                        <a:rPr lang="fa-IR" sz="800" b="0" kern="1200" dirty="0">
                          <a:solidFill>
                            <a:schemeClr val="dk1"/>
                          </a:solidFill>
                          <a:latin typeface="+mn-lt"/>
                          <a:ea typeface="+mn-ea"/>
                          <a:cs typeface="B Yekan" panose="00000400000000000000" pitchFamily="2" charset="-78"/>
                        </a:rPr>
                        <a:t>استانداردهای مناسب در تهیه طرح‌های</a:t>
                      </a:r>
                      <a:r>
                        <a:rPr lang="fa-IR" sz="800" b="0" kern="1200" baseline="0" dirty="0">
                          <a:solidFill>
                            <a:schemeClr val="dk1"/>
                          </a:solidFill>
                          <a:latin typeface="+mn-lt"/>
                          <a:ea typeface="+mn-ea"/>
                          <a:cs typeface="B Yekan" panose="00000400000000000000" pitchFamily="2" charset="-78"/>
                        </a:rPr>
                        <a:t> معماری مورد استفاده قرار می‌گیرد. همچنین جدیدترین نسخه چارچوب (براساس آخرین تغییرات) جهت استفاده در دسترس قرار دارد</a:t>
                      </a:r>
                    </a:p>
                  </a:txBody>
                  <a:tcPr/>
                </a:tc>
                <a:tc>
                  <a:txBody>
                    <a:bodyPr/>
                    <a:lstStyle/>
                    <a:p>
                      <a:pPr algn="ctr"/>
                      <a:r>
                        <a:rPr lang="fa-IR" sz="800" b="0" kern="1200" dirty="0">
                          <a:solidFill>
                            <a:schemeClr val="dk1"/>
                          </a:solidFill>
                          <a:latin typeface="+mn-lt"/>
                          <a:ea typeface="+mn-ea"/>
                          <a:cs typeface="B Yekan" panose="00000400000000000000" pitchFamily="2" charset="-78"/>
                        </a:rPr>
                        <a:t>کفایت چارچوب و استانداردها برای اجرای فعالیت‌های معماری به شکل مستمر مورد پایش قرار می‌گیرد</a:t>
                      </a:r>
                      <a:r>
                        <a:rPr lang="fa-IR" sz="800" b="0" kern="1200" baseline="0" dirty="0">
                          <a:solidFill>
                            <a:schemeClr val="dk1"/>
                          </a:solidFill>
                          <a:latin typeface="+mn-lt"/>
                          <a:ea typeface="+mn-ea"/>
                          <a:cs typeface="B Yekan" panose="00000400000000000000" pitchFamily="2" charset="-78"/>
                        </a:rPr>
                        <a:t> و در این راستا (درصورت نیاز) اقدامات اصلاحی تعریف و انجام 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چارچوب معماری سازمانی استخراج شده است . همچنین استانداردهای معماری سازمانی بر اساس یک فرآیند منسجم مشخص گردیده و مورد استفاده قرار می‌گیرند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چارچوب</a:t>
                      </a:r>
                      <a:r>
                        <a:rPr lang="fa-IR" sz="800" b="0" kern="1200" baseline="0" dirty="0">
                          <a:solidFill>
                            <a:schemeClr val="dk1"/>
                          </a:solidFill>
                          <a:latin typeface="+mn-lt"/>
                          <a:ea typeface="+mn-ea"/>
                          <a:cs typeface="B Yekan" panose="00000400000000000000" pitchFamily="2" charset="-78"/>
                        </a:rPr>
                        <a:t> در سطح پروژه معماری سازمانی تهیه شده است (چارچوب خاص پروژه) اما چارچوب معماری سازمانی (که در کل فرآیند معماری کاربرد دارد) تهیه نشده است. در طی اجرای پروژه‌ معماری از استانداردهای مشخصی (بر حسب کاربرد)  استفاده 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چارچوب معماری سازمانی تهیه نشده و استانداردهای معماری سازمانی شناسایی</a:t>
                      </a:r>
                      <a:r>
                        <a:rPr lang="fa-IR" sz="800" b="0" kern="1200" baseline="0" dirty="0">
                          <a:solidFill>
                            <a:schemeClr val="dk1"/>
                          </a:solidFill>
                          <a:latin typeface="+mn-lt"/>
                          <a:ea typeface="+mn-ea"/>
                          <a:cs typeface="B Yekan" panose="00000400000000000000" pitchFamily="2" charset="-78"/>
                        </a:rPr>
                        <a:t> نشده‌اند</a:t>
                      </a:r>
                      <a:r>
                        <a:rPr lang="fa-IR" sz="800" b="0" kern="1200" dirty="0">
                          <a:solidFill>
                            <a:schemeClr val="dk1"/>
                          </a:solidFill>
                          <a:latin typeface="+mn-lt"/>
                          <a:ea typeface="+mn-ea"/>
                          <a:cs typeface="B Yekan" panose="00000400000000000000" pitchFamily="2" charset="-78"/>
                        </a:rPr>
                        <a:t> </a:t>
                      </a:r>
                      <a:endParaRPr lang="ar-SA" sz="800" b="0" kern="1200" dirty="0">
                        <a:solidFill>
                          <a:schemeClr val="dk1"/>
                        </a:solidFill>
                        <a:latin typeface="+mn-lt"/>
                        <a:ea typeface="+mn-ea"/>
                        <a:cs typeface="B Yekan" panose="00000400000000000000" pitchFamily="2" charset="-78"/>
                      </a:endParaRPr>
                    </a:p>
                    <a:p>
                      <a:endParaRPr lang="en-US" dirty="0"/>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چارچوب و استانداردهای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95029713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مخزن معماری سازمانی یکپارچه، کامل و به‌روزرسانی‌شده (براساس آخرین تغییرات) جهت تهیه و نگهداری خروجی‌های معماری سازمانی</a:t>
                      </a:r>
                      <a:r>
                        <a:rPr lang="fa-IR" sz="800" b="0" kern="1200" baseline="0" dirty="0">
                          <a:solidFill>
                            <a:schemeClr val="dk1"/>
                          </a:solidFill>
                          <a:latin typeface="+mn-lt"/>
                          <a:ea typeface="+mn-ea"/>
                          <a:cs typeface="B Yekan" panose="00000400000000000000" pitchFamily="2" charset="-78"/>
                        </a:rPr>
                        <a:t> مورد استفاده است</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به‌روز بودن مخزن و همچنین کامل بودن آن تحت پایش و کنترل قرار می‌گیرد و در صورت نیار اقدامات اصلاحی تعریف و انجام 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مخزن شامل تمامی خروجی‌های تهیه‌شده (مولفه</a:t>
                      </a:r>
                      <a:r>
                        <a:rPr lang="fa-IR" sz="800" b="0" kern="1200" baseline="0" dirty="0">
                          <a:solidFill>
                            <a:schemeClr val="dk1"/>
                          </a:solidFill>
                          <a:latin typeface="+mn-lt"/>
                          <a:ea typeface="+mn-ea"/>
                          <a:cs typeface="B Yekan" panose="00000400000000000000" pitchFamily="2" charset="-78"/>
                        </a:rPr>
                        <a:t> و نماها)</a:t>
                      </a:r>
                      <a:r>
                        <a:rPr lang="fa-IR" sz="800" b="0" kern="1200" dirty="0">
                          <a:solidFill>
                            <a:schemeClr val="dk1"/>
                          </a:solidFill>
                          <a:latin typeface="+mn-lt"/>
                          <a:ea typeface="+mn-ea"/>
                          <a:cs typeface="B Yekan" panose="00000400000000000000" pitchFamily="2" charset="-78"/>
                        </a:rPr>
                        <a:t> به‌شکل</a:t>
                      </a:r>
                      <a:r>
                        <a:rPr lang="fa-IR" sz="800" b="0" kern="1200" baseline="0" dirty="0">
                          <a:solidFill>
                            <a:schemeClr val="dk1"/>
                          </a:solidFill>
                          <a:latin typeface="+mn-lt"/>
                          <a:ea typeface="+mn-ea"/>
                          <a:cs typeface="B Yekan" panose="00000400000000000000" pitchFamily="2" charset="-78"/>
                        </a:rPr>
                        <a:t> متمرکز و یکپارچه وجود دارد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خروجی‌های معماری سازمانی (مولفه و نماها) در محیط‌های</a:t>
                      </a:r>
                      <a:r>
                        <a:rPr lang="fa-IR" sz="800" b="0" kern="1200" baseline="0" dirty="0">
                          <a:solidFill>
                            <a:schemeClr val="dk1"/>
                          </a:solidFill>
                          <a:latin typeface="+mn-lt"/>
                          <a:ea typeface="+mn-ea"/>
                          <a:cs typeface="B Yekan" panose="00000400000000000000" pitchFamily="2" charset="-78"/>
                        </a:rPr>
                        <a:t> مختلف و به ‌صورت غیرمتمرکز نگهداری می‌شود</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مخزن معماری سازمانی تشکیل نشده است</a:t>
                      </a:r>
                      <a:endParaRPr lang="ar-SA" sz="800" b="0" kern="1200" dirty="0">
                        <a:solidFill>
                          <a:schemeClr val="dk1"/>
                        </a:solidFill>
                        <a:latin typeface="+mn-lt"/>
                        <a:ea typeface="+mn-ea"/>
                        <a:cs typeface="B Yekan" panose="00000400000000000000" pitchFamily="2" charset="-78"/>
                      </a:endParaRPr>
                    </a:p>
                    <a:p>
                      <a:endParaRPr lang="en-US" dirty="0"/>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مخزن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418351054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ابزار مناسب جهت تهیه</a:t>
                      </a:r>
                      <a:r>
                        <a:rPr lang="fa-IR" sz="800" b="0" kern="1200" baseline="0" dirty="0">
                          <a:solidFill>
                            <a:schemeClr val="dk1"/>
                          </a:solidFill>
                          <a:latin typeface="+mn-lt"/>
                          <a:ea typeface="+mn-ea"/>
                          <a:cs typeface="B Yekan" panose="00000400000000000000" pitchFamily="2" charset="-78"/>
                        </a:rPr>
                        <a:t> فرآورده‌های معماری سازمانی </a:t>
                      </a:r>
                      <a:r>
                        <a:rPr lang="fa-IR" sz="800" b="0" kern="1200" dirty="0">
                          <a:solidFill>
                            <a:schemeClr val="dk1"/>
                          </a:solidFill>
                          <a:latin typeface="+mn-lt"/>
                          <a:ea typeface="+mn-ea"/>
                          <a:cs typeface="B Yekan" panose="00000400000000000000" pitchFamily="2" charset="-78"/>
                        </a:rPr>
                        <a:t>تهیه شده و در حال استفاده می‌باشد  </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مناسب بودن و اثربخشی ابزار مورد سنجش و کنترل قرار 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ابزار خاص معماری سازمانی بر اساس یک فرآیند مشخص انتخاب می‌شود و برای تهیه و نگهداری خروجی‌های معماری مورد استفاده قرار می‌گیرد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استانداردی برای ابزار وجود ندارد و ممکن است بر حسب مورد از ابزارهای مختلفی در تهیه خروجی‌های معماری استفاده 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a-IR" sz="800" b="0" kern="1200" dirty="0">
                          <a:solidFill>
                            <a:schemeClr val="dk1"/>
                          </a:solidFill>
                          <a:latin typeface="+mn-lt"/>
                          <a:ea typeface="+mn-ea"/>
                          <a:cs typeface="B Yekan" panose="00000400000000000000" pitchFamily="2" charset="-78"/>
                        </a:rPr>
                        <a:t>از ابزار معماری سازمانی استفاده نمی‌شود</a:t>
                      </a:r>
                      <a:endParaRPr lang="en-US" sz="800" b="0" kern="1200" dirty="0">
                        <a:solidFill>
                          <a:schemeClr val="dk1"/>
                        </a:solidFill>
                        <a:latin typeface="+mn-lt"/>
                        <a:ea typeface="+mn-ea"/>
                        <a:cs typeface="B Yekan" panose="00000400000000000000" pitchFamily="2" charset="-78"/>
                      </a:endParaRPr>
                    </a:p>
                  </a:txBody>
                  <a:tcPr/>
                </a:tc>
                <a:tc>
                  <a:txBody>
                    <a:bodyPr/>
                    <a:lstStyle/>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endParaRPr lang="fa-IR" sz="1000" b="1" kern="1200" dirty="0">
                        <a:solidFill>
                          <a:schemeClr val="bg1"/>
                        </a:solidFill>
                        <a:latin typeface="+mn-lt"/>
                        <a:ea typeface="+mn-ea"/>
                        <a:cs typeface="B Yekan" panose="00000400000000000000" pitchFamily="2" charset="-78"/>
                      </a:endParaRPr>
                    </a:p>
                    <a:p>
                      <a:pPr marL="0" algn="ctr" defTabSz="914400" rtl="0" eaLnBrk="1" latinLnBrk="0" hangingPunct="1"/>
                      <a:r>
                        <a:rPr lang="fa-IR" sz="1000" b="1" kern="1200" dirty="0">
                          <a:solidFill>
                            <a:schemeClr val="bg1"/>
                          </a:solidFill>
                          <a:latin typeface="+mn-lt"/>
                          <a:ea typeface="+mn-ea"/>
                          <a:cs typeface="B Yekan" panose="00000400000000000000" pitchFamily="2" charset="-78"/>
                        </a:rPr>
                        <a:t>ابزار معماری سازمانی</a:t>
                      </a:r>
                      <a:endParaRPr lang="en-US" sz="1000" b="1" kern="1200" dirty="0">
                        <a:solidFill>
                          <a:schemeClr val="bg1"/>
                        </a:solidFill>
                        <a:latin typeface="+mn-lt"/>
                        <a:ea typeface="+mn-ea"/>
                        <a:cs typeface="B Yekan" panose="00000400000000000000" pitchFamily="2" charset="-78"/>
                      </a:endParaRPr>
                    </a:p>
                  </a:txBody>
                  <a:tcPr>
                    <a:solidFill>
                      <a:schemeClr val="accent1">
                        <a:lumMod val="75000"/>
                      </a:schemeClr>
                    </a:solidFill>
                  </a:tcPr>
                </a:tc>
                <a:extLst>
                  <a:ext uri="{0D108BD9-81ED-4DB2-BD59-A6C34878D82A}">
                    <a16:rowId xmlns:a16="http://schemas.microsoft.com/office/drawing/2014/main" val="3438447560"/>
                  </a:ext>
                </a:extLst>
              </a:tr>
            </a:tbl>
          </a:graphicData>
        </a:graphic>
      </p:graphicFrame>
      <p:sp>
        <p:nvSpPr>
          <p:cNvPr id="7" name="Footer Placeholder 11"/>
          <p:cNvSpPr>
            <a:spLocks noGrp="1"/>
          </p:cNvSpPr>
          <p:nvPr>
            <p:ph type="ftr" sz="quarter" idx="11"/>
          </p:nvPr>
        </p:nvSpPr>
        <p:spPr>
          <a:xfrm>
            <a:off x="0" y="4857750"/>
            <a:ext cx="2895600" cy="273844"/>
          </a:xfrm>
        </p:spPr>
        <p:txBody>
          <a:bodyPr/>
          <a:lstStyle/>
          <a:p>
            <a:r>
              <a:rPr lang="en-US" i="0" dirty="0"/>
              <a:t>MOE.EAP.CMM.</a:t>
            </a:r>
            <a:r>
              <a:rPr lang="fa-IR" i="0" dirty="0"/>
              <a:t>000302</a:t>
            </a:r>
          </a:p>
        </p:txBody>
      </p:sp>
    </p:spTree>
    <p:extLst>
      <p:ext uri="{BB962C8B-B14F-4D97-AF65-F5344CB8AC3E}">
        <p14:creationId xmlns:p14="http://schemas.microsoft.com/office/powerpoint/2010/main" val="3120798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30216</TotalTime>
  <Words>1636</Words>
  <Application>Microsoft Office PowerPoint</Application>
  <PresentationFormat>On-screen Show (16:9)</PresentationFormat>
  <Paragraphs>170</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B Yekan</vt:lpstr>
      <vt:lpstr>Calibri</vt:lpstr>
      <vt:lpstr>Georgia</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Reza</dc:creator>
  <cp:lastModifiedBy>iman mahdavi</cp:lastModifiedBy>
  <cp:revision>1228</cp:revision>
  <dcterms:created xsi:type="dcterms:W3CDTF">2006-08-16T00:00:00Z</dcterms:created>
  <dcterms:modified xsi:type="dcterms:W3CDTF">2024-10-07T11:05:25Z</dcterms:modified>
</cp:coreProperties>
</file>