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365" r:id="rId3"/>
    <p:sldId id="466" r:id="rId4"/>
    <p:sldId id="306" r:id="rId5"/>
    <p:sldId id="532" r:id="rId6"/>
    <p:sldId id="462" r:id="rId7"/>
    <p:sldId id="361" r:id="rId8"/>
    <p:sldId id="536" r:id="rId9"/>
    <p:sldId id="553" r:id="rId10"/>
    <p:sldId id="576" r:id="rId11"/>
    <p:sldId id="577" r:id="rId12"/>
    <p:sldId id="578" r:id="rId13"/>
    <p:sldId id="579" r:id="rId14"/>
    <p:sldId id="581" r:id="rId15"/>
    <p:sldId id="580" r:id="rId16"/>
    <p:sldId id="582" r:id="rId17"/>
    <p:sldId id="583" r:id="rId18"/>
    <p:sldId id="584" r:id="rId19"/>
    <p:sldId id="585" r:id="rId20"/>
    <p:sldId id="586" r:id="rId21"/>
    <p:sldId id="587" r:id="rId22"/>
    <p:sldId id="588" r:id="rId23"/>
    <p:sldId id="589" r:id="rId24"/>
    <p:sldId id="541" r:id="rId25"/>
    <p:sldId id="596" r:id="rId26"/>
    <p:sldId id="591" r:id="rId27"/>
    <p:sldId id="592" r:id="rId28"/>
    <p:sldId id="590" r:id="rId29"/>
    <p:sldId id="593" r:id="rId30"/>
    <p:sldId id="524" r:id="rId31"/>
    <p:sldId id="594" r:id="rId32"/>
    <p:sldId id="595" r:id="rId33"/>
    <p:sldId id="597" r:id="rId34"/>
    <p:sldId id="598" r:id="rId35"/>
    <p:sldId id="599" r:id="rId36"/>
    <p:sldId id="600" r:id="rId37"/>
    <p:sldId id="399" r:id="rId38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6" autoAdjust="0"/>
  </p:normalViewPr>
  <p:slideViewPr>
    <p:cSldViewPr>
      <p:cViewPr varScale="1">
        <p:scale>
          <a:sx n="110" d="100"/>
          <a:sy n="110" d="100"/>
        </p:scale>
        <p:origin x="101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37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D1F31-69EF-49FD-AD7F-A6C37575C56F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</dgm:pt>
    <dgm:pt modelId="{88E4486F-E6DD-4918-818E-E73A1185531A}">
      <dgm:prSet phldrT="[Text]"/>
      <dgm:spPr/>
      <dgm:t>
        <a:bodyPr/>
        <a:lstStyle/>
        <a:p>
          <a:r>
            <a:rPr lang="fa-IR" dirty="0">
              <a:cs typeface="B Yekan" panose="00000400000000000000" pitchFamily="2" charset="-78"/>
            </a:rPr>
            <a:t>تدوین شرح خدمات فنی</a:t>
          </a:r>
          <a:endParaRPr lang="en-US" dirty="0">
            <a:cs typeface="B Yekan" panose="00000400000000000000" pitchFamily="2" charset="-78"/>
          </a:endParaRPr>
        </a:p>
      </dgm:t>
    </dgm:pt>
    <dgm:pt modelId="{0696DADE-0A9A-4CC2-ACE9-5681575F52EB}" type="parTrans" cxnId="{5616163D-2F02-499F-B977-58CAC05B4AFA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75F89833-F147-4A24-902C-D26A2FB267D3}" type="sibTrans" cxnId="{5616163D-2F02-499F-B977-58CAC05B4AFA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04A3A868-3707-45B4-A445-4119E62D01A5}">
      <dgm:prSet phldrT="[Text]"/>
      <dgm:spPr/>
      <dgm:t>
        <a:bodyPr/>
        <a:lstStyle/>
        <a:p>
          <a:r>
            <a:rPr lang="fa-IR" dirty="0">
              <a:cs typeface="B Yekan" panose="00000400000000000000" pitchFamily="2" charset="-78"/>
            </a:rPr>
            <a:t>فرآیند ارجاع کار</a:t>
          </a:r>
          <a:endParaRPr lang="en-US" dirty="0">
            <a:cs typeface="B Yekan" panose="00000400000000000000" pitchFamily="2" charset="-78"/>
          </a:endParaRPr>
        </a:p>
      </dgm:t>
    </dgm:pt>
    <dgm:pt modelId="{0027FDA1-80FD-4119-B9A2-F6C6BEB0CF29}" type="parTrans" cxnId="{91468918-8FB7-4996-915A-32B487E7BCD0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E180F52E-0C68-4E8A-BF64-025567288158}" type="sibTrans" cxnId="{91468918-8FB7-4996-915A-32B487E7BCD0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B0A9A188-C3DD-4C47-89BC-E293EFF6A711}">
      <dgm:prSet phldrT="[Text]"/>
      <dgm:spPr/>
      <dgm:t>
        <a:bodyPr/>
        <a:lstStyle/>
        <a:p>
          <a:r>
            <a:rPr lang="fa-IR" dirty="0">
              <a:cs typeface="B Yekan" panose="00000400000000000000" pitchFamily="2" charset="-78"/>
            </a:rPr>
            <a:t>عقد قرارداد</a:t>
          </a:r>
          <a:endParaRPr lang="en-US" dirty="0">
            <a:cs typeface="B Yekan" panose="00000400000000000000" pitchFamily="2" charset="-78"/>
          </a:endParaRPr>
        </a:p>
      </dgm:t>
    </dgm:pt>
    <dgm:pt modelId="{A8602165-6B0B-4B10-AE59-459D50D4A186}" type="parTrans" cxnId="{9F4F61A3-C295-4F7E-AEFB-BB453D2C0176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30840649-B5EE-412E-9C78-BD44B9A00A36}" type="sibTrans" cxnId="{9F4F61A3-C295-4F7E-AEFB-BB453D2C0176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32CC17AF-B804-4960-9DC6-ADC14DE3415B}">
      <dgm:prSet phldrT="[Text]"/>
      <dgm:spPr/>
      <dgm:t>
        <a:bodyPr/>
        <a:lstStyle/>
        <a:p>
          <a:r>
            <a:rPr lang="fa-IR" dirty="0">
              <a:cs typeface="B Yekan" panose="00000400000000000000" pitchFamily="2" charset="-78"/>
            </a:rPr>
            <a:t>اجرای پروژه</a:t>
          </a:r>
          <a:endParaRPr lang="en-US" dirty="0">
            <a:cs typeface="B Yekan" panose="00000400000000000000" pitchFamily="2" charset="-78"/>
          </a:endParaRPr>
        </a:p>
      </dgm:t>
    </dgm:pt>
    <dgm:pt modelId="{2D7A2B84-7672-4250-B891-BE1AFAEB46EB}" type="parTrans" cxnId="{5F1C8B8E-E2BC-42A0-883E-6DFBDCFFC6C2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C547B359-1C42-4EA5-AB53-C94F7B07AA4F}" type="sibTrans" cxnId="{5F1C8B8E-E2BC-42A0-883E-6DFBDCFFC6C2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AC9549FD-1B67-450E-A4F2-B233DA3D1F98}" type="pres">
      <dgm:prSet presAssocID="{5E9D1F31-69EF-49FD-AD7F-A6C37575C56F}" presName="CompostProcess" presStyleCnt="0">
        <dgm:presLayoutVars>
          <dgm:dir/>
          <dgm:resizeHandles val="exact"/>
        </dgm:presLayoutVars>
      </dgm:prSet>
      <dgm:spPr/>
    </dgm:pt>
    <dgm:pt modelId="{B5897FB9-8F7A-4016-8803-B8713A606B40}" type="pres">
      <dgm:prSet presAssocID="{5E9D1F31-69EF-49FD-AD7F-A6C37575C56F}" presName="arrow" presStyleLbl="bgShp" presStyleIdx="0" presStyleCnt="1"/>
      <dgm:spPr/>
    </dgm:pt>
    <dgm:pt modelId="{190CE103-879F-478B-AE34-338773B68CC6}" type="pres">
      <dgm:prSet presAssocID="{5E9D1F31-69EF-49FD-AD7F-A6C37575C56F}" presName="linearProcess" presStyleCnt="0"/>
      <dgm:spPr/>
    </dgm:pt>
    <dgm:pt modelId="{C4BAE621-B66B-4799-82EE-4F5535B17FC3}" type="pres">
      <dgm:prSet presAssocID="{88E4486F-E6DD-4918-818E-E73A1185531A}" presName="textNode" presStyleLbl="node1" presStyleIdx="0" presStyleCnt="4">
        <dgm:presLayoutVars>
          <dgm:bulletEnabled val="1"/>
        </dgm:presLayoutVars>
      </dgm:prSet>
      <dgm:spPr/>
    </dgm:pt>
    <dgm:pt modelId="{0511E0A3-1292-46A1-B0C0-1C1D885CA450}" type="pres">
      <dgm:prSet presAssocID="{75F89833-F147-4A24-902C-D26A2FB267D3}" presName="sibTrans" presStyleCnt="0"/>
      <dgm:spPr/>
    </dgm:pt>
    <dgm:pt modelId="{72F43C98-4265-4F8F-8D50-DE955C350AEC}" type="pres">
      <dgm:prSet presAssocID="{04A3A868-3707-45B4-A445-4119E62D01A5}" presName="textNode" presStyleLbl="node1" presStyleIdx="1" presStyleCnt="4">
        <dgm:presLayoutVars>
          <dgm:bulletEnabled val="1"/>
        </dgm:presLayoutVars>
      </dgm:prSet>
      <dgm:spPr/>
    </dgm:pt>
    <dgm:pt modelId="{5E6ECE84-D5B3-4335-9F11-3410BA322DC3}" type="pres">
      <dgm:prSet presAssocID="{E180F52E-0C68-4E8A-BF64-025567288158}" presName="sibTrans" presStyleCnt="0"/>
      <dgm:spPr/>
    </dgm:pt>
    <dgm:pt modelId="{5D7AAC7D-015B-4153-95E4-5A6F5677BC87}" type="pres">
      <dgm:prSet presAssocID="{B0A9A188-C3DD-4C47-89BC-E293EFF6A711}" presName="textNode" presStyleLbl="node1" presStyleIdx="2" presStyleCnt="4">
        <dgm:presLayoutVars>
          <dgm:bulletEnabled val="1"/>
        </dgm:presLayoutVars>
      </dgm:prSet>
      <dgm:spPr/>
    </dgm:pt>
    <dgm:pt modelId="{CD5D0512-654F-44A7-84FE-EE494150AB5A}" type="pres">
      <dgm:prSet presAssocID="{30840649-B5EE-412E-9C78-BD44B9A00A36}" presName="sibTrans" presStyleCnt="0"/>
      <dgm:spPr/>
    </dgm:pt>
    <dgm:pt modelId="{4AEB7065-3D5A-4B06-A1F7-D25EF2DD990C}" type="pres">
      <dgm:prSet presAssocID="{32CC17AF-B804-4960-9DC6-ADC14DE3415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720DF11-8A30-4AFA-BB1A-FD3FA7E4440F}" type="presOf" srcId="{04A3A868-3707-45B4-A445-4119E62D01A5}" destId="{72F43C98-4265-4F8F-8D50-DE955C350AEC}" srcOrd="0" destOrd="0" presId="urn:microsoft.com/office/officeart/2005/8/layout/hProcess9"/>
    <dgm:cxn modelId="{91468918-8FB7-4996-915A-32B487E7BCD0}" srcId="{5E9D1F31-69EF-49FD-AD7F-A6C37575C56F}" destId="{04A3A868-3707-45B4-A445-4119E62D01A5}" srcOrd="1" destOrd="0" parTransId="{0027FDA1-80FD-4119-B9A2-F6C6BEB0CF29}" sibTransId="{E180F52E-0C68-4E8A-BF64-025567288158}"/>
    <dgm:cxn modelId="{B35CB634-9151-48C1-8D57-173091E3A61A}" type="presOf" srcId="{88E4486F-E6DD-4918-818E-E73A1185531A}" destId="{C4BAE621-B66B-4799-82EE-4F5535B17FC3}" srcOrd="0" destOrd="0" presId="urn:microsoft.com/office/officeart/2005/8/layout/hProcess9"/>
    <dgm:cxn modelId="{5616163D-2F02-499F-B977-58CAC05B4AFA}" srcId="{5E9D1F31-69EF-49FD-AD7F-A6C37575C56F}" destId="{88E4486F-E6DD-4918-818E-E73A1185531A}" srcOrd="0" destOrd="0" parTransId="{0696DADE-0A9A-4CC2-ACE9-5681575F52EB}" sibTransId="{75F89833-F147-4A24-902C-D26A2FB267D3}"/>
    <dgm:cxn modelId="{26005A48-70DA-48C5-B9F6-1CED7A4C4874}" type="presOf" srcId="{32CC17AF-B804-4960-9DC6-ADC14DE3415B}" destId="{4AEB7065-3D5A-4B06-A1F7-D25EF2DD990C}" srcOrd="0" destOrd="0" presId="urn:microsoft.com/office/officeart/2005/8/layout/hProcess9"/>
    <dgm:cxn modelId="{6B7B285A-A5D9-48D6-B058-E39528D6C024}" type="presOf" srcId="{B0A9A188-C3DD-4C47-89BC-E293EFF6A711}" destId="{5D7AAC7D-015B-4153-95E4-5A6F5677BC87}" srcOrd="0" destOrd="0" presId="urn:microsoft.com/office/officeart/2005/8/layout/hProcess9"/>
    <dgm:cxn modelId="{652F378B-11E3-4D60-B697-67B2FFF0755A}" type="presOf" srcId="{5E9D1F31-69EF-49FD-AD7F-A6C37575C56F}" destId="{AC9549FD-1B67-450E-A4F2-B233DA3D1F98}" srcOrd="0" destOrd="0" presId="urn:microsoft.com/office/officeart/2005/8/layout/hProcess9"/>
    <dgm:cxn modelId="{5F1C8B8E-E2BC-42A0-883E-6DFBDCFFC6C2}" srcId="{5E9D1F31-69EF-49FD-AD7F-A6C37575C56F}" destId="{32CC17AF-B804-4960-9DC6-ADC14DE3415B}" srcOrd="3" destOrd="0" parTransId="{2D7A2B84-7672-4250-B891-BE1AFAEB46EB}" sibTransId="{C547B359-1C42-4EA5-AB53-C94F7B07AA4F}"/>
    <dgm:cxn modelId="{9F4F61A3-C295-4F7E-AEFB-BB453D2C0176}" srcId="{5E9D1F31-69EF-49FD-AD7F-A6C37575C56F}" destId="{B0A9A188-C3DD-4C47-89BC-E293EFF6A711}" srcOrd="2" destOrd="0" parTransId="{A8602165-6B0B-4B10-AE59-459D50D4A186}" sibTransId="{30840649-B5EE-412E-9C78-BD44B9A00A36}"/>
    <dgm:cxn modelId="{C32EE465-FE1C-4836-B9FB-D4D656F14C38}" type="presParOf" srcId="{AC9549FD-1B67-450E-A4F2-B233DA3D1F98}" destId="{B5897FB9-8F7A-4016-8803-B8713A606B40}" srcOrd="0" destOrd="0" presId="urn:microsoft.com/office/officeart/2005/8/layout/hProcess9"/>
    <dgm:cxn modelId="{1797D075-E282-44D4-897C-61B47CE7DC20}" type="presParOf" srcId="{AC9549FD-1B67-450E-A4F2-B233DA3D1F98}" destId="{190CE103-879F-478B-AE34-338773B68CC6}" srcOrd="1" destOrd="0" presId="urn:microsoft.com/office/officeart/2005/8/layout/hProcess9"/>
    <dgm:cxn modelId="{12595C40-C3EA-4D55-B050-2989B0601E40}" type="presParOf" srcId="{190CE103-879F-478B-AE34-338773B68CC6}" destId="{C4BAE621-B66B-4799-82EE-4F5535B17FC3}" srcOrd="0" destOrd="0" presId="urn:microsoft.com/office/officeart/2005/8/layout/hProcess9"/>
    <dgm:cxn modelId="{AEF8072A-483C-465C-915E-17E2805375A1}" type="presParOf" srcId="{190CE103-879F-478B-AE34-338773B68CC6}" destId="{0511E0A3-1292-46A1-B0C0-1C1D885CA450}" srcOrd="1" destOrd="0" presId="urn:microsoft.com/office/officeart/2005/8/layout/hProcess9"/>
    <dgm:cxn modelId="{8652CBEC-0ABB-4BA6-BC3A-EC7784425025}" type="presParOf" srcId="{190CE103-879F-478B-AE34-338773B68CC6}" destId="{72F43C98-4265-4F8F-8D50-DE955C350AEC}" srcOrd="2" destOrd="0" presId="urn:microsoft.com/office/officeart/2005/8/layout/hProcess9"/>
    <dgm:cxn modelId="{24CE60C0-3089-4E00-82F5-61D53F13A015}" type="presParOf" srcId="{190CE103-879F-478B-AE34-338773B68CC6}" destId="{5E6ECE84-D5B3-4335-9F11-3410BA322DC3}" srcOrd="3" destOrd="0" presId="urn:microsoft.com/office/officeart/2005/8/layout/hProcess9"/>
    <dgm:cxn modelId="{6D1A356E-3F6A-4B9B-80D6-030D23ABD84C}" type="presParOf" srcId="{190CE103-879F-478B-AE34-338773B68CC6}" destId="{5D7AAC7D-015B-4153-95E4-5A6F5677BC87}" srcOrd="4" destOrd="0" presId="urn:microsoft.com/office/officeart/2005/8/layout/hProcess9"/>
    <dgm:cxn modelId="{48D96EB5-BEEB-4F7D-A79C-61BE470610D2}" type="presParOf" srcId="{190CE103-879F-478B-AE34-338773B68CC6}" destId="{CD5D0512-654F-44A7-84FE-EE494150AB5A}" srcOrd="5" destOrd="0" presId="urn:microsoft.com/office/officeart/2005/8/layout/hProcess9"/>
    <dgm:cxn modelId="{AD09D4A9-D7C1-4D31-AEB4-F1E7B2DB867C}" type="presParOf" srcId="{190CE103-879F-478B-AE34-338773B68CC6}" destId="{4AEB7065-3D5A-4B06-A1F7-D25EF2DD990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70890-3F15-4426-8C6A-B814F1E956A9}" type="doc">
      <dgm:prSet loTypeId="urn:diagrams.loki3.com/Bracke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1C3932F-9ACC-493C-8FA4-889463812803}">
      <dgm:prSet phldrT="[Text]" custT="1"/>
      <dgm:spPr/>
      <dgm:t>
        <a:bodyPr/>
        <a:lstStyle/>
        <a:p>
          <a:pPr rtl="1"/>
          <a:r>
            <a:rPr lang="fa-IR" sz="2000" dirty="0">
              <a:cs typeface="B Yekan" panose="00000400000000000000" pitchFamily="2" charset="-78"/>
            </a:rPr>
            <a:t>50%</a:t>
          </a:r>
        </a:p>
      </dgm:t>
    </dgm:pt>
    <dgm:pt modelId="{D1FF640F-CD3E-4828-90A4-070C99D0DFB1}" type="parTrans" cxnId="{2653782A-2B28-42EA-9B3C-CA15DDF2DFD6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10FC7A39-DCCD-44FE-930B-9B4D4152E3D4}" type="sibTrans" cxnId="{2653782A-2B28-42EA-9B3C-CA15DDF2DFD6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9A1EC8FE-FE40-414D-BF76-AB1969B82B9F}">
      <dgm:prSet phldrT="[Text]" custT="1"/>
      <dgm:spPr/>
      <dgm:t>
        <a:bodyPr/>
        <a:lstStyle/>
        <a:p>
          <a:pPr rtl="1"/>
          <a:r>
            <a:rPr lang="fa-IR" sz="2000" dirty="0">
              <a:cs typeface="B Yekan" panose="00000400000000000000" pitchFamily="2" charset="-78"/>
            </a:rPr>
            <a:t>شرکت‌هایی که پروژه را آغاز نکرده‌اند</a:t>
          </a:r>
        </a:p>
      </dgm:t>
    </dgm:pt>
    <dgm:pt modelId="{28F34C49-6584-4CBD-BDD1-1A9D557CF996}" type="parTrans" cxnId="{FF3EFF0F-21E8-4473-9877-7BBBCD8BADE3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378E67F3-4538-4625-8437-C0291618DD3B}" type="sibTrans" cxnId="{FF3EFF0F-21E8-4473-9877-7BBBCD8BADE3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2F416B4B-453C-4C62-AB3D-AFDCC85CAD34}">
      <dgm:prSet phldrT="[Text]" custT="1"/>
      <dgm:spPr/>
      <dgm:t>
        <a:bodyPr/>
        <a:lstStyle/>
        <a:p>
          <a:pPr rtl="1"/>
          <a:r>
            <a:rPr lang="fa-IR" sz="2000" dirty="0">
              <a:cs typeface="B Yekan" panose="00000400000000000000" pitchFamily="2" charset="-78"/>
            </a:rPr>
            <a:t>25%</a:t>
          </a:r>
        </a:p>
      </dgm:t>
    </dgm:pt>
    <dgm:pt modelId="{029F636C-73A8-4CD1-B81C-F8120295E69E}" type="parTrans" cxnId="{26828B5D-A538-4449-ACE1-CFC274B662DD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F5DFA0A1-F155-4CBC-B0F0-5A957F6F4910}" type="sibTrans" cxnId="{26828B5D-A538-4449-ACE1-CFC274B662DD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C868D39C-A173-4429-891B-882560940172}">
      <dgm:prSet phldrT="[Text]" custT="1"/>
      <dgm:spPr/>
      <dgm:t>
        <a:bodyPr/>
        <a:lstStyle/>
        <a:p>
          <a:pPr rtl="1"/>
          <a:r>
            <a:rPr lang="fa-IR" sz="2000" dirty="0">
              <a:cs typeface="B Yekan" panose="00000400000000000000" pitchFamily="2" charset="-78"/>
            </a:rPr>
            <a:t>25%</a:t>
          </a:r>
        </a:p>
      </dgm:t>
    </dgm:pt>
    <dgm:pt modelId="{1700AE96-8742-4FA1-9D56-49DD4C7AE6D0}" type="parTrans" cxnId="{D174C545-AE06-4C11-A645-AFC7C5FE382E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AEFB8A50-1EA3-4EDC-B3FE-840C125A2753}" type="sibTrans" cxnId="{D174C545-AE06-4C11-A645-AFC7C5FE382E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3628034D-D430-4510-85C3-8CE4A5B39568}">
      <dgm:prSet phldrT="[Text]" custT="1"/>
      <dgm:spPr/>
      <dgm:t>
        <a:bodyPr/>
        <a:lstStyle/>
        <a:p>
          <a:pPr rtl="1"/>
          <a:r>
            <a:rPr lang="fa-IR" sz="2000" dirty="0">
              <a:cs typeface="B Yekan" panose="00000400000000000000" pitchFamily="2" charset="-78"/>
            </a:rPr>
            <a:t>شرکت‌هایی که در حال اجرای پروژه معماری تطبیقی هستند</a:t>
          </a:r>
        </a:p>
      </dgm:t>
    </dgm:pt>
    <dgm:pt modelId="{352E291D-A133-434F-BDC8-916FE26F837E}" type="sibTrans" cxnId="{97003EC6-08F7-4E16-9970-1E4B0864B5E1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75BCFB2F-A693-4FBC-83E2-791F3D804B8B}" type="parTrans" cxnId="{97003EC6-08F7-4E16-9970-1E4B0864B5E1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FFC614F6-C667-4BC0-84A3-9D5D63233B0F}">
      <dgm:prSet phldrT="[Text]" custT="1"/>
      <dgm:spPr/>
      <dgm:t>
        <a:bodyPr/>
        <a:lstStyle/>
        <a:p>
          <a:pPr rtl="1"/>
          <a:r>
            <a:rPr lang="fa-IR" sz="2000" dirty="0">
              <a:cs typeface="B Yekan" panose="00000400000000000000" pitchFamily="2" charset="-78"/>
            </a:rPr>
            <a:t>شرکت‌هایی که پروژه معماری تطبیقی را انجام داده‌اند</a:t>
          </a:r>
        </a:p>
      </dgm:t>
    </dgm:pt>
    <dgm:pt modelId="{B1FFF46C-259E-4251-89F9-6A8F2FEE4832}" type="parTrans" cxnId="{34AB1B1F-F0EE-4FC4-87BE-AD66C77E1AA9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2340ECDA-3281-46C8-BFBE-511570AD2E15}" type="sibTrans" cxnId="{34AB1B1F-F0EE-4FC4-87BE-AD66C77E1AA9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39AC428F-9E50-4B9D-84D0-8D98024137C6}" type="pres">
      <dgm:prSet presAssocID="{3E470890-3F15-4426-8C6A-B814F1E956A9}" presName="Name0" presStyleCnt="0">
        <dgm:presLayoutVars>
          <dgm:dir/>
          <dgm:animLvl val="lvl"/>
          <dgm:resizeHandles val="exact"/>
        </dgm:presLayoutVars>
      </dgm:prSet>
      <dgm:spPr/>
    </dgm:pt>
    <dgm:pt modelId="{43D2BC0B-5ED6-47BB-9EB3-A32A8C7DE8DD}" type="pres">
      <dgm:prSet presAssocID="{C1C3932F-9ACC-493C-8FA4-889463812803}" presName="linNode" presStyleCnt="0"/>
      <dgm:spPr/>
    </dgm:pt>
    <dgm:pt modelId="{552C11B8-C052-4C41-9AC2-F28888A1074F}" type="pres">
      <dgm:prSet presAssocID="{C1C3932F-9ACC-493C-8FA4-889463812803}" presName="parTx" presStyleLbl="revTx" presStyleIdx="0" presStyleCnt="3">
        <dgm:presLayoutVars>
          <dgm:chMax val="1"/>
          <dgm:bulletEnabled val="1"/>
        </dgm:presLayoutVars>
      </dgm:prSet>
      <dgm:spPr/>
    </dgm:pt>
    <dgm:pt modelId="{AE3E0231-8E84-478A-897E-3512C51D828C}" type="pres">
      <dgm:prSet presAssocID="{C1C3932F-9ACC-493C-8FA4-889463812803}" presName="bracket" presStyleLbl="parChTrans1D1" presStyleIdx="0" presStyleCnt="3"/>
      <dgm:spPr/>
    </dgm:pt>
    <dgm:pt modelId="{81E24BE3-63E0-40F5-9A88-5DC61498E784}" type="pres">
      <dgm:prSet presAssocID="{C1C3932F-9ACC-493C-8FA4-889463812803}" presName="spH" presStyleCnt="0"/>
      <dgm:spPr/>
    </dgm:pt>
    <dgm:pt modelId="{7F340567-A73E-4472-A58D-26E08C456891}" type="pres">
      <dgm:prSet presAssocID="{C1C3932F-9ACC-493C-8FA4-889463812803}" presName="desTx" presStyleLbl="node1" presStyleIdx="0" presStyleCnt="3">
        <dgm:presLayoutVars>
          <dgm:bulletEnabled val="1"/>
        </dgm:presLayoutVars>
      </dgm:prSet>
      <dgm:spPr/>
    </dgm:pt>
    <dgm:pt modelId="{A4CDF2B7-FA9B-41F6-A5BD-FE7C9654398D}" type="pres">
      <dgm:prSet presAssocID="{10FC7A39-DCCD-44FE-930B-9B4D4152E3D4}" presName="spV" presStyleCnt="0"/>
      <dgm:spPr/>
    </dgm:pt>
    <dgm:pt modelId="{E35412EE-B311-4B94-AC1A-6BDC1A668BDF}" type="pres">
      <dgm:prSet presAssocID="{C868D39C-A173-4429-891B-882560940172}" presName="linNode" presStyleCnt="0"/>
      <dgm:spPr/>
    </dgm:pt>
    <dgm:pt modelId="{7EF82C41-8600-4A11-9053-B110DD1CAA8F}" type="pres">
      <dgm:prSet presAssocID="{C868D39C-A173-4429-891B-882560940172}" presName="parTx" presStyleLbl="revTx" presStyleIdx="1" presStyleCnt="3">
        <dgm:presLayoutVars>
          <dgm:chMax val="1"/>
          <dgm:bulletEnabled val="1"/>
        </dgm:presLayoutVars>
      </dgm:prSet>
      <dgm:spPr/>
    </dgm:pt>
    <dgm:pt modelId="{C1D759EA-61D6-4A6A-A60F-7B3F4ECE8EC8}" type="pres">
      <dgm:prSet presAssocID="{C868D39C-A173-4429-891B-882560940172}" presName="bracket" presStyleLbl="parChTrans1D1" presStyleIdx="1" presStyleCnt="3"/>
      <dgm:spPr/>
    </dgm:pt>
    <dgm:pt modelId="{B7C361C6-FD8B-48DA-9378-72CB6C547F3F}" type="pres">
      <dgm:prSet presAssocID="{C868D39C-A173-4429-891B-882560940172}" presName="spH" presStyleCnt="0"/>
      <dgm:spPr/>
    </dgm:pt>
    <dgm:pt modelId="{0A6DDF01-9ADB-436C-918F-8E9A42308E81}" type="pres">
      <dgm:prSet presAssocID="{C868D39C-A173-4429-891B-882560940172}" presName="desTx" presStyleLbl="node1" presStyleIdx="1" presStyleCnt="3">
        <dgm:presLayoutVars>
          <dgm:bulletEnabled val="1"/>
        </dgm:presLayoutVars>
      </dgm:prSet>
      <dgm:spPr/>
    </dgm:pt>
    <dgm:pt modelId="{EA2F1D1E-13D7-4B89-AF76-17C1F495EEBF}" type="pres">
      <dgm:prSet presAssocID="{AEFB8A50-1EA3-4EDC-B3FE-840C125A2753}" presName="spV" presStyleCnt="0"/>
      <dgm:spPr/>
    </dgm:pt>
    <dgm:pt modelId="{777F802D-A408-44F8-B000-196AC516AC21}" type="pres">
      <dgm:prSet presAssocID="{2F416B4B-453C-4C62-AB3D-AFDCC85CAD34}" presName="linNode" presStyleCnt="0"/>
      <dgm:spPr/>
    </dgm:pt>
    <dgm:pt modelId="{3BA2EABC-54D7-4275-89E7-6F693F065497}" type="pres">
      <dgm:prSet presAssocID="{2F416B4B-453C-4C62-AB3D-AFDCC85CAD34}" presName="parTx" presStyleLbl="revTx" presStyleIdx="2" presStyleCnt="3">
        <dgm:presLayoutVars>
          <dgm:chMax val="1"/>
          <dgm:bulletEnabled val="1"/>
        </dgm:presLayoutVars>
      </dgm:prSet>
      <dgm:spPr/>
    </dgm:pt>
    <dgm:pt modelId="{03F64928-9177-488D-8C62-F430254D254F}" type="pres">
      <dgm:prSet presAssocID="{2F416B4B-453C-4C62-AB3D-AFDCC85CAD34}" presName="bracket" presStyleLbl="parChTrans1D1" presStyleIdx="2" presStyleCnt="3"/>
      <dgm:spPr/>
    </dgm:pt>
    <dgm:pt modelId="{29ECD5FD-F1A2-4A45-9626-6F3252C8095C}" type="pres">
      <dgm:prSet presAssocID="{2F416B4B-453C-4C62-AB3D-AFDCC85CAD34}" presName="spH" presStyleCnt="0"/>
      <dgm:spPr/>
    </dgm:pt>
    <dgm:pt modelId="{A3FBCF8A-BAC8-45C8-AEE1-F73B79B087C1}" type="pres">
      <dgm:prSet presAssocID="{2F416B4B-453C-4C62-AB3D-AFDCC85CAD34}" presName="desTx" presStyleLbl="node1" presStyleIdx="2" presStyleCnt="3">
        <dgm:presLayoutVars>
          <dgm:bulletEnabled val="1"/>
        </dgm:presLayoutVars>
      </dgm:prSet>
      <dgm:spPr/>
    </dgm:pt>
  </dgm:ptLst>
  <dgm:cxnLst>
    <dgm:cxn modelId="{FF3EFF0F-21E8-4473-9877-7BBBCD8BADE3}" srcId="{C1C3932F-9ACC-493C-8FA4-889463812803}" destId="{9A1EC8FE-FE40-414D-BF76-AB1969B82B9F}" srcOrd="0" destOrd="0" parTransId="{28F34C49-6584-4CBD-BDD1-1A9D557CF996}" sibTransId="{378E67F3-4538-4625-8437-C0291618DD3B}"/>
    <dgm:cxn modelId="{5A9D321B-E5CA-4FBD-BE1F-132009DCF874}" type="presOf" srcId="{9A1EC8FE-FE40-414D-BF76-AB1969B82B9F}" destId="{7F340567-A73E-4472-A58D-26E08C456891}" srcOrd="0" destOrd="0" presId="urn:diagrams.loki3.com/BracketList"/>
    <dgm:cxn modelId="{34AB1B1F-F0EE-4FC4-87BE-AD66C77E1AA9}" srcId="{2F416B4B-453C-4C62-AB3D-AFDCC85CAD34}" destId="{FFC614F6-C667-4BC0-84A3-9D5D63233B0F}" srcOrd="0" destOrd="0" parTransId="{B1FFF46C-259E-4251-89F9-6A8F2FEE4832}" sibTransId="{2340ECDA-3281-46C8-BFBE-511570AD2E15}"/>
    <dgm:cxn modelId="{CA632727-5F30-45A0-924F-0BE54087FAA6}" type="presOf" srcId="{2F416B4B-453C-4C62-AB3D-AFDCC85CAD34}" destId="{3BA2EABC-54D7-4275-89E7-6F693F065497}" srcOrd="0" destOrd="0" presId="urn:diagrams.loki3.com/BracketList"/>
    <dgm:cxn modelId="{2653782A-2B28-42EA-9B3C-CA15DDF2DFD6}" srcId="{3E470890-3F15-4426-8C6A-B814F1E956A9}" destId="{C1C3932F-9ACC-493C-8FA4-889463812803}" srcOrd="0" destOrd="0" parTransId="{D1FF640F-CD3E-4828-90A4-070C99D0DFB1}" sibTransId="{10FC7A39-DCCD-44FE-930B-9B4D4152E3D4}"/>
    <dgm:cxn modelId="{EA9FD631-DB23-4769-8EB6-9C6FA7CCC8D3}" type="presOf" srcId="{C868D39C-A173-4429-891B-882560940172}" destId="{7EF82C41-8600-4A11-9053-B110DD1CAA8F}" srcOrd="0" destOrd="0" presId="urn:diagrams.loki3.com/BracketList"/>
    <dgm:cxn modelId="{26828B5D-A538-4449-ACE1-CFC274B662DD}" srcId="{3E470890-3F15-4426-8C6A-B814F1E956A9}" destId="{2F416B4B-453C-4C62-AB3D-AFDCC85CAD34}" srcOrd="2" destOrd="0" parTransId="{029F636C-73A8-4CD1-B81C-F8120295E69E}" sibTransId="{F5DFA0A1-F155-4CBC-B0F0-5A957F6F4910}"/>
    <dgm:cxn modelId="{FEB9C263-AAD7-45D2-82B9-334588D0882D}" type="presOf" srcId="{3E470890-3F15-4426-8C6A-B814F1E956A9}" destId="{39AC428F-9E50-4B9D-84D0-8D98024137C6}" srcOrd="0" destOrd="0" presId="urn:diagrams.loki3.com/BracketList"/>
    <dgm:cxn modelId="{D174C545-AE06-4C11-A645-AFC7C5FE382E}" srcId="{3E470890-3F15-4426-8C6A-B814F1E956A9}" destId="{C868D39C-A173-4429-891B-882560940172}" srcOrd="1" destOrd="0" parTransId="{1700AE96-8742-4FA1-9D56-49DD4C7AE6D0}" sibTransId="{AEFB8A50-1EA3-4EDC-B3FE-840C125A2753}"/>
    <dgm:cxn modelId="{E9511985-16DF-4FC5-A36F-93CA8292181C}" type="presOf" srcId="{FFC614F6-C667-4BC0-84A3-9D5D63233B0F}" destId="{A3FBCF8A-BAC8-45C8-AEE1-F73B79B087C1}" srcOrd="0" destOrd="0" presId="urn:diagrams.loki3.com/BracketList"/>
    <dgm:cxn modelId="{139E8CC1-2FB7-4F17-9D0B-FDD8562AD857}" type="presOf" srcId="{C1C3932F-9ACC-493C-8FA4-889463812803}" destId="{552C11B8-C052-4C41-9AC2-F28888A1074F}" srcOrd="0" destOrd="0" presId="urn:diagrams.loki3.com/BracketList"/>
    <dgm:cxn modelId="{A6C2EAC2-18FD-45A0-A66E-14E4DBA092F4}" type="presOf" srcId="{3628034D-D430-4510-85C3-8CE4A5B39568}" destId="{0A6DDF01-9ADB-436C-918F-8E9A42308E81}" srcOrd="0" destOrd="0" presId="urn:diagrams.loki3.com/BracketList"/>
    <dgm:cxn modelId="{97003EC6-08F7-4E16-9970-1E4B0864B5E1}" srcId="{C868D39C-A173-4429-891B-882560940172}" destId="{3628034D-D430-4510-85C3-8CE4A5B39568}" srcOrd="0" destOrd="0" parTransId="{75BCFB2F-A693-4FBC-83E2-791F3D804B8B}" sibTransId="{352E291D-A133-434F-BDC8-916FE26F837E}"/>
    <dgm:cxn modelId="{DAC49F5B-C973-43C2-9F3A-74AAE501C499}" type="presParOf" srcId="{39AC428F-9E50-4B9D-84D0-8D98024137C6}" destId="{43D2BC0B-5ED6-47BB-9EB3-A32A8C7DE8DD}" srcOrd="0" destOrd="0" presId="urn:diagrams.loki3.com/BracketList"/>
    <dgm:cxn modelId="{3A065507-AD11-4BD4-8FFE-C8C5B0F1C827}" type="presParOf" srcId="{43D2BC0B-5ED6-47BB-9EB3-A32A8C7DE8DD}" destId="{552C11B8-C052-4C41-9AC2-F28888A1074F}" srcOrd="0" destOrd="0" presId="urn:diagrams.loki3.com/BracketList"/>
    <dgm:cxn modelId="{9C514D80-6ED6-4B10-AB94-63B647C20415}" type="presParOf" srcId="{43D2BC0B-5ED6-47BB-9EB3-A32A8C7DE8DD}" destId="{AE3E0231-8E84-478A-897E-3512C51D828C}" srcOrd="1" destOrd="0" presId="urn:diagrams.loki3.com/BracketList"/>
    <dgm:cxn modelId="{E1807728-D0FF-406A-8B03-DF5F64B06DC1}" type="presParOf" srcId="{43D2BC0B-5ED6-47BB-9EB3-A32A8C7DE8DD}" destId="{81E24BE3-63E0-40F5-9A88-5DC61498E784}" srcOrd="2" destOrd="0" presId="urn:diagrams.loki3.com/BracketList"/>
    <dgm:cxn modelId="{85F25E93-05AC-438A-B93F-A61C3BC6192C}" type="presParOf" srcId="{43D2BC0B-5ED6-47BB-9EB3-A32A8C7DE8DD}" destId="{7F340567-A73E-4472-A58D-26E08C456891}" srcOrd="3" destOrd="0" presId="urn:diagrams.loki3.com/BracketList"/>
    <dgm:cxn modelId="{CCED3599-9088-4A6D-95EC-BD3075ACB738}" type="presParOf" srcId="{39AC428F-9E50-4B9D-84D0-8D98024137C6}" destId="{A4CDF2B7-FA9B-41F6-A5BD-FE7C9654398D}" srcOrd="1" destOrd="0" presId="urn:diagrams.loki3.com/BracketList"/>
    <dgm:cxn modelId="{56C902C1-84F2-4EB2-93DF-4D57E3E2FDC8}" type="presParOf" srcId="{39AC428F-9E50-4B9D-84D0-8D98024137C6}" destId="{E35412EE-B311-4B94-AC1A-6BDC1A668BDF}" srcOrd="2" destOrd="0" presId="urn:diagrams.loki3.com/BracketList"/>
    <dgm:cxn modelId="{A7E7CF48-98F7-474C-B6C2-AEABD45F614B}" type="presParOf" srcId="{E35412EE-B311-4B94-AC1A-6BDC1A668BDF}" destId="{7EF82C41-8600-4A11-9053-B110DD1CAA8F}" srcOrd="0" destOrd="0" presId="urn:diagrams.loki3.com/BracketList"/>
    <dgm:cxn modelId="{23C5879A-2594-40C0-BE18-DAA8558BA2A8}" type="presParOf" srcId="{E35412EE-B311-4B94-AC1A-6BDC1A668BDF}" destId="{C1D759EA-61D6-4A6A-A60F-7B3F4ECE8EC8}" srcOrd="1" destOrd="0" presId="urn:diagrams.loki3.com/BracketList"/>
    <dgm:cxn modelId="{4AFD031C-AA62-40C5-B50A-FF3AFEBB257C}" type="presParOf" srcId="{E35412EE-B311-4B94-AC1A-6BDC1A668BDF}" destId="{B7C361C6-FD8B-48DA-9378-72CB6C547F3F}" srcOrd="2" destOrd="0" presId="urn:diagrams.loki3.com/BracketList"/>
    <dgm:cxn modelId="{DFB51928-4089-4FEA-A28D-22E542AE5E52}" type="presParOf" srcId="{E35412EE-B311-4B94-AC1A-6BDC1A668BDF}" destId="{0A6DDF01-9ADB-436C-918F-8E9A42308E81}" srcOrd="3" destOrd="0" presId="urn:diagrams.loki3.com/BracketList"/>
    <dgm:cxn modelId="{0BEAC002-F9D1-41C0-87E2-BD49772C2EF1}" type="presParOf" srcId="{39AC428F-9E50-4B9D-84D0-8D98024137C6}" destId="{EA2F1D1E-13D7-4B89-AF76-17C1F495EEBF}" srcOrd="3" destOrd="0" presId="urn:diagrams.loki3.com/BracketList"/>
    <dgm:cxn modelId="{103C3F92-097A-480F-AAB6-519A328FB10E}" type="presParOf" srcId="{39AC428F-9E50-4B9D-84D0-8D98024137C6}" destId="{777F802D-A408-44F8-B000-196AC516AC21}" srcOrd="4" destOrd="0" presId="urn:diagrams.loki3.com/BracketList"/>
    <dgm:cxn modelId="{D290B9C6-75A5-41B4-97C6-B992B2440FB4}" type="presParOf" srcId="{777F802D-A408-44F8-B000-196AC516AC21}" destId="{3BA2EABC-54D7-4275-89E7-6F693F065497}" srcOrd="0" destOrd="0" presId="urn:diagrams.loki3.com/BracketList"/>
    <dgm:cxn modelId="{1151CD36-BD6C-4955-A34F-68F75CD98FE6}" type="presParOf" srcId="{777F802D-A408-44F8-B000-196AC516AC21}" destId="{03F64928-9177-488D-8C62-F430254D254F}" srcOrd="1" destOrd="0" presId="urn:diagrams.loki3.com/BracketList"/>
    <dgm:cxn modelId="{C9CC9343-F238-4FD2-AC53-57F5E04CF645}" type="presParOf" srcId="{777F802D-A408-44F8-B000-196AC516AC21}" destId="{29ECD5FD-F1A2-4A45-9626-6F3252C8095C}" srcOrd="2" destOrd="0" presId="urn:diagrams.loki3.com/BracketList"/>
    <dgm:cxn modelId="{F941E19D-A513-4325-9B09-5B53863F7887}" type="presParOf" srcId="{777F802D-A408-44F8-B000-196AC516AC21}" destId="{A3FBCF8A-BAC8-45C8-AEE1-F73B79B087C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97FB9-8F7A-4016-8803-B8713A606B40}">
      <dsp:nvSpPr>
        <dsp:cNvPr id="0" name=""/>
        <dsp:cNvSpPr/>
      </dsp:nvSpPr>
      <dsp:spPr>
        <a:xfrm>
          <a:off x="497204" y="0"/>
          <a:ext cx="5634990" cy="292185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BAE621-B66B-4799-82EE-4F5535B17FC3}">
      <dsp:nvSpPr>
        <dsp:cNvPr id="0" name=""/>
        <dsp:cNvSpPr/>
      </dsp:nvSpPr>
      <dsp:spPr>
        <a:xfrm>
          <a:off x="3317" y="876556"/>
          <a:ext cx="1595846" cy="11687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Yekan" panose="00000400000000000000" pitchFamily="2" charset="-78"/>
            </a:rPr>
            <a:t>تدوین شرح خدمات فنی</a:t>
          </a:r>
          <a:endParaRPr lang="en-US" sz="2300" kern="1200" dirty="0">
            <a:cs typeface="B Yekan" panose="00000400000000000000" pitchFamily="2" charset="-78"/>
          </a:endParaRPr>
        </a:p>
      </dsp:txBody>
      <dsp:txXfrm>
        <a:off x="60370" y="933609"/>
        <a:ext cx="1481740" cy="1054636"/>
      </dsp:txXfrm>
    </dsp:sp>
    <dsp:sp modelId="{72F43C98-4265-4F8F-8D50-DE955C350AEC}">
      <dsp:nvSpPr>
        <dsp:cNvPr id="0" name=""/>
        <dsp:cNvSpPr/>
      </dsp:nvSpPr>
      <dsp:spPr>
        <a:xfrm>
          <a:off x="1678957" y="876556"/>
          <a:ext cx="1595846" cy="1168742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Yekan" panose="00000400000000000000" pitchFamily="2" charset="-78"/>
            </a:rPr>
            <a:t>فرآیند ارجاع کار</a:t>
          </a:r>
          <a:endParaRPr lang="en-US" sz="2300" kern="1200" dirty="0">
            <a:cs typeface="B Yekan" panose="00000400000000000000" pitchFamily="2" charset="-78"/>
          </a:endParaRPr>
        </a:p>
      </dsp:txBody>
      <dsp:txXfrm>
        <a:off x="1736010" y="933609"/>
        <a:ext cx="1481740" cy="1054636"/>
      </dsp:txXfrm>
    </dsp:sp>
    <dsp:sp modelId="{5D7AAC7D-015B-4153-95E4-5A6F5677BC87}">
      <dsp:nvSpPr>
        <dsp:cNvPr id="0" name=""/>
        <dsp:cNvSpPr/>
      </dsp:nvSpPr>
      <dsp:spPr>
        <a:xfrm>
          <a:off x="3354596" y="876556"/>
          <a:ext cx="1595846" cy="1168742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Yekan" panose="00000400000000000000" pitchFamily="2" charset="-78"/>
            </a:rPr>
            <a:t>عقد قرارداد</a:t>
          </a:r>
          <a:endParaRPr lang="en-US" sz="2300" kern="1200" dirty="0">
            <a:cs typeface="B Yekan" panose="00000400000000000000" pitchFamily="2" charset="-78"/>
          </a:endParaRPr>
        </a:p>
      </dsp:txBody>
      <dsp:txXfrm>
        <a:off x="3411649" y="933609"/>
        <a:ext cx="1481740" cy="1054636"/>
      </dsp:txXfrm>
    </dsp:sp>
    <dsp:sp modelId="{4AEB7065-3D5A-4B06-A1F7-D25EF2DD990C}">
      <dsp:nvSpPr>
        <dsp:cNvPr id="0" name=""/>
        <dsp:cNvSpPr/>
      </dsp:nvSpPr>
      <dsp:spPr>
        <a:xfrm>
          <a:off x="5030235" y="876556"/>
          <a:ext cx="1595846" cy="116874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Yekan" panose="00000400000000000000" pitchFamily="2" charset="-78"/>
            </a:rPr>
            <a:t>اجرای پروژه</a:t>
          </a:r>
          <a:endParaRPr lang="en-US" sz="2300" kern="1200" dirty="0">
            <a:cs typeface="B Yekan" panose="00000400000000000000" pitchFamily="2" charset="-78"/>
          </a:endParaRPr>
        </a:p>
      </dsp:txBody>
      <dsp:txXfrm>
        <a:off x="5087288" y="933609"/>
        <a:ext cx="1481740" cy="1054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11B8-C052-4C41-9AC2-F28888A1074F}">
      <dsp:nvSpPr>
        <dsp:cNvPr id="0" name=""/>
        <dsp:cNvSpPr/>
      </dsp:nvSpPr>
      <dsp:spPr>
        <a:xfrm>
          <a:off x="0" y="22399"/>
          <a:ext cx="1390650" cy="9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Yekan" panose="00000400000000000000" pitchFamily="2" charset="-78"/>
            </a:rPr>
            <a:t>50%</a:t>
          </a:r>
        </a:p>
      </dsp:txBody>
      <dsp:txXfrm>
        <a:off x="0" y="22399"/>
        <a:ext cx="1390650" cy="930600"/>
      </dsp:txXfrm>
    </dsp:sp>
    <dsp:sp modelId="{AE3E0231-8E84-478A-897E-3512C51D828C}">
      <dsp:nvSpPr>
        <dsp:cNvPr id="0" name=""/>
        <dsp:cNvSpPr/>
      </dsp:nvSpPr>
      <dsp:spPr>
        <a:xfrm>
          <a:off x="1390649" y="22399"/>
          <a:ext cx="278130" cy="930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40567-A73E-4472-A58D-26E08C456891}">
      <dsp:nvSpPr>
        <dsp:cNvPr id="0" name=""/>
        <dsp:cNvSpPr/>
      </dsp:nvSpPr>
      <dsp:spPr>
        <a:xfrm>
          <a:off x="1780031" y="22399"/>
          <a:ext cx="3782568" cy="930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Yekan" panose="00000400000000000000" pitchFamily="2" charset="-78"/>
            </a:rPr>
            <a:t>شرکت‌هایی که پروژه را آغاز نکرده‌اند</a:t>
          </a:r>
        </a:p>
      </dsp:txBody>
      <dsp:txXfrm>
        <a:off x="1780031" y="22399"/>
        <a:ext cx="3782568" cy="930600"/>
      </dsp:txXfrm>
    </dsp:sp>
    <dsp:sp modelId="{7EF82C41-8600-4A11-9053-B110DD1CAA8F}">
      <dsp:nvSpPr>
        <dsp:cNvPr id="0" name=""/>
        <dsp:cNvSpPr/>
      </dsp:nvSpPr>
      <dsp:spPr>
        <a:xfrm>
          <a:off x="0" y="1122199"/>
          <a:ext cx="1390650" cy="9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Yekan" panose="00000400000000000000" pitchFamily="2" charset="-78"/>
            </a:rPr>
            <a:t>25%</a:t>
          </a:r>
        </a:p>
      </dsp:txBody>
      <dsp:txXfrm>
        <a:off x="0" y="1122199"/>
        <a:ext cx="1390650" cy="930600"/>
      </dsp:txXfrm>
    </dsp:sp>
    <dsp:sp modelId="{C1D759EA-61D6-4A6A-A60F-7B3F4ECE8EC8}">
      <dsp:nvSpPr>
        <dsp:cNvPr id="0" name=""/>
        <dsp:cNvSpPr/>
      </dsp:nvSpPr>
      <dsp:spPr>
        <a:xfrm>
          <a:off x="1390649" y="1122199"/>
          <a:ext cx="278130" cy="930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DDF01-9ADB-436C-918F-8E9A42308E81}">
      <dsp:nvSpPr>
        <dsp:cNvPr id="0" name=""/>
        <dsp:cNvSpPr/>
      </dsp:nvSpPr>
      <dsp:spPr>
        <a:xfrm>
          <a:off x="1780031" y="1122199"/>
          <a:ext cx="3782568" cy="930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Yekan" panose="00000400000000000000" pitchFamily="2" charset="-78"/>
            </a:rPr>
            <a:t>شرکت‌هایی که در حال اجرای پروژه معماری تطبیقی هستند</a:t>
          </a:r>
        </a:p>
      </dsp:txBody>
      <dsp:txXfrm>
        <a:off x="1780031" y="1122199"/>
        <a:ext cx="3782568" cy="930600"/>
      </dsp:txXfrm>
    </dsp:sp>
    <dsp:sp modelId="{3BA2EABC-54D7-4275-89E7-6F693F065497}">
      <dsp:nvSpPr>
        <dsp:cNvPr id="0" name=""/>
        <dsp:cNvSpPr/>
      </dsp:nvSpPr>
      <dsp:spPr>
        <a:xfrm>
          <a:off x="0" y="2222000"/>
          <a:ext cx="1390650" cy="9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Yekan" panose="00000400000000000000" pitchFamily="2" charset="-78"/>
            </a:rPr>
            <a:t>25%</a:t>
          </a:r>
        </a:p>
      </dsp:txBody>
      <dsp:txXfrm>
        <a:off x="0" y="2222000"/>
        <a:ext cx="1390650" cy="930600"/>
      </dsp:txXfrm>
    </dsp:sp>
    <dsp:sp modelId="{03F64928-9177-488D-8C62-F430254D254F}">
      <dsp:nvSpPr>
        <dsp:cNvPr id="0" name=""/>
        <dsp:cNvSpPr/>
      </dsp:nvSpPr>
      <dsp:spPr>
        <a:xfrm>
          <a:off x="1390649" y="2222000"/>
          <a:ext cx="278130" cy="930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BCF8A-BAC8-45C8-AEE1-F73B79B087C1}">
      <dsp:nvSpPr>
        <dsp:cNvPr id="0" name=""/>
        <dsp:cNvSpPr/>
      </dsp:nvSpPr>
      <dsp:spPr>
        <a:xfrm>
          <a:off x="1780031" y="2222000"/>
          <a:ext cx="3782568" cy="930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Yekan" panose="00000400000000000000" pitchFamily="2" charset="-78"/>
            </a:rPr>
            <a:t>شرکت‌هایی که پروژه معماری تطبیقی را انجام داده‌اند</a:t>
          </a:r>
        </a:p>
      </dsp:txBody>
      <dsp:txXfrm>
        <a:off x="1780031" y="2222000"/>
        <a:ext cx="3782568" cy="93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54EF1EB-218C-4A1C-B9C4-7B4CF067A65F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EC627F-538B-421D-A47E-6A4C45CC2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237E186-EB21-403D-BA12-EE9D2B6BC434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EA88FAA-8796-4B4A-8CBB-7963FD094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8FAA-8796-4B4A-8CBB-7963FD0945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3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8FAA-8796-4B4A-8CBB-7963FD0945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2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8FAA-8796-4B4A-8CBB-7963FD0945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8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8FAA-8796-4B4A-8CBB-7963FD0945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1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8FAA-8796-4B4A-8CBB-7963FD0945E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7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8FAA-8796-4B4A-8CBB-7963FD0945E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4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 sz="1050" i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4767263"/>
            <a:ext cx="2133600" cy="273844"/>
          </a:xfrm>
        </p:spPr>
        <p:txBody>
          <a:bodyPr/>
          <a:lstStyle>
            <a:lvl1pPr>
              <a:defRPr sz="105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6343650" y="2343150"/>
            <a:ext cx="51435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Georgia" pitchFamily="18" charset="0"/>
                <a:cs typeface="B Nazanin Outline" pitchFamily="2" charset="-78"/>
              </a:rPr>
              <a:t>دومین جلسه کارگروه تخصصی معماری سازمانی صنعت برق</a:t>
            </a:r>
            <a:endParaRPr lang="en-US" sz="1600" dirty="0">
              <a:solidFill>
                <a:schemeClr val="bg1"/>
              </a:solidFill>
              <a:latin typeface="Georgia" pitchFamily="18" charset="0"/>
              <a:cs typeface="B Nazanin Outline" pitchFamily="2" charset="-78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5964633" y="2419350"/>
            <a:ext cx="5143500" cy="304800"/>
          </a:xfrm>
          <a:prstGeom prst="rect">
            <a:avLst/>
          </a:prstGeom>
          <a:solidFill>
            <a:srgbClr val="F0E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معماری</a:t>
            </a:r>
            <a:r>
              <a:rPr lang="fa-IR" sz="1600" baseline="0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1600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سازمانی </a:t>
            </a:r>
            <a:r>
              <a:rPr lang="fa-IR" sz="1600" baseline="0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تطبیقی</a:t>
            </a:r>
            <a:r>
              <a:rPr lang="fa-IR" sz="1600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 (شرکت‌های</a:t>
            </a:r>
            <a:r>
              <a:rPr lang="fa-IR" sz="1600" baseline="0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 توزیع</a:t>
            </a:r>
            <a:r>
              <a:rPr lang="fa-IR" sz="1600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)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1BA2-CD3F-47CE-BC4D-FC61E9E42276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55AA-277C-4527-AFBD-705DE87DB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hahrvand.toziebargh.com/FarzinSoft/eOrgan/Home/Home_Silver.aspx?SelSoft=746B271D02168914&amp;__sticket=1d65e1bde021c948ad6b80cf19973fc2_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shahrvand.toziebargh.com/FarzinSoft/eOrgan/Home/Home_Silver.aspx?SelSoft=746B271D02168914&amp;__sticket=1d65e1bde021c948ad6b80cf19973fc2_6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a.goped.ir/fa-IR/ea.goped/5253/page/%D8%B3%D9%88%D8%A7%D9%84%D8%A7%D8%AA-%D9%BE%D8%B1%D8%AA%DA%A9%D8%B1%D8%A7%D8%B1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i.mahdavi@Golsoft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Image result for Electric grid">
            <a:extLst>
              <a:ext uri="{FF2B5EF4-FFF2-40B4-BE49-F238E27FC236}">
                <a16:creationId xmlns:a16="http://schemas.microsoft.com/office/drawing/2014/main" id="{594E0D96-1097-459B-8100-0DB2F60EC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4" b="5734"/>
          <a:stretch/>
        </p:blipFill>
        <p:spPr bwMode="auto">
          <a:xfrm>
            <a:off x="0" y="-1"/>
            <a:ext cx="8383983" cy="26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800" y="2800350"/>
            <a:ext cx="708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sz="1400" b="1" dirty="0">
              <a:solidFill>
                <a:srgbClr val="4F81BD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  <a:p>
            <a:pPr algn="ctr" rtl="1"/>
            <a:r>
              <a:rPr lang="fa-IR" sz="2400" b="1" dirty="0">
                <a:solidFill>
                  <a:srgbClr val="7030A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کارگروه تخصصی معماری سازمانی صنعت برق</a:t>
            </a:r>
          </a:p>
          <a:p>
            <a:pPr algn="ctr" rtl="1"/>
            <a:r>
              <a:rPr lang="fa-IR" sz="4000" b="1" dirty="0">
                <a:solidFill>
                  <a:srgbClr val="4F81BD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گزارش مشاور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2876550"/>
            <a:ext cx="62484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4437298"/>
            <a:ext cx="62484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458765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تیر</a:t>
            </a:r>
            <a:r>
              <a:rPr lang="en-US" sz="160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fa-IR" sz="2000" b="1" dirty="0">
                <a:latin typeface="IRANSans Black" panose="020B0506030804020204" pitchFamily="34" charset="-78"/>
                <a:cs typeface="B Yekan" panose="00000400000000000000" pitchFamily="2" charset="-78"/>
              </a:rPr>
              <a:t>1403</a:t>
            </a:r>
            <a:endParaRPr lang="en-US" sz="1600" b="1" dirty="0">
              <a:latin typeface="IRANSans Black" panose="020B0506030804020204" pitchFamily="34" charset="-78"/>
              <a:cs typeface="B Yeka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EAD60A-5F8E-93B1-0E38-CE5A87A094CD}"/>
              </a:ext>
            </a:extLst>
          </p:cNvPr>
          <p:cNvGrpSpPr/>
          <p:nvPr/>
        </p:nvGrpSpPr>
        <p:grpSpPr>
          <a:xfrm>
            <a:off x="2825015" y="4629150"/>
            <a:ext cx="2808170" cy="411957"/>
            <a:chOff x="5362895" y="4679929"/>
            <a:chExt cx="2808170" cy="41195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8DB237-802C-44B5-AAAA-65A8CE47FF28}"/>
                </a:ext>
              </a:extLst>
            </p:cNvPr>
            <p:cNvGrpSpPr/>
            <p:nvPr/>
          </p:nvGrpSpPr>
          <p:grpSpPr>
            <a:xfrm>
              <a:off x="6858000" y="4679929"/>
              <a:ext cx="1313065" cy="411957"/>
              <a:chOff x="3654164" y="4618850"/>
              <a:chExt cx="1313065" cy="411957"/>
            </a:xfrm>
          </p:grpSpPr>
          <p:pic>
            <p:nvPicPr>
              <p:cNvPr id="15" name="Picture 14" descr="Golestan logo">
                <a:extLst>
                  <a:ext uri="{FF2B5EF4-FFF2-40B4-BE49-F238E27FC236}">
                    <a16:creationId xmlns:a16="http://schemas.microsoft.com/office/drawing/2014/main" id="{4010F120-674F-4EA8-B21C-4E3F369FC71A}"/>
                  </a:ext>
                </a:extLst>
              </p:cNvPr>
              <p:cNvPicPr/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54164" y="4704878"/>
                <a:ext cx="746386" cy="260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C:\Users\far257taj\Desktop\download.jpg">
                <a:extLst>
                  <a:ext uri="{FF2B5EF4-FFF2-40B4-BE49-F238E27FC236}">
                    <a16:creationId xmlns:a16="http://schemas.microsoft.com/office/drawing/2014/main" id="{AED4BB03-7F39-4843-AFB3-B57D016DC247}"/>
                  </a:ext>
                </a:extLst>
              </p:cNvPr>
              <p:cNvPicPr/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6598" y="4618850"/>
                <a:ext cx="530631" cy="4119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74" name="Picture 2" descr="‫آدرس و تلفن شرکت اداره برق استان گلستان‬‎">
              <a:extLst>
                <a:ext uri="{FF2B5EF4-FFF2-40B4-BE49-F238E27FC236}">
                  <a16:creationId xmlns:a16="http://schemas.microsoft.com/office/drawing/2014/main" id="{08D23DA8-D32D-3FF1-C320-AA07BB996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770138"/>
              <a:ext cx="306823" cy="30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20EBF5-F90A-C5F5-400B-4A5452E86475}"/>
                </a:ext>
              </a:extLst>
            </p:cNvPr>
            <p:cNvSpPr txBox="1"/>
            <p:nvPr/>
          </p:nvSpPr>
          <p:spPr>
            <a:xfrm>
              <a:off x="5362895" y="4811010"/>
              <a:ext cx="1143000" cy="2154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800" b="1" dirty="0">
                  <a:cs typeface="B Nazanin" panose="00000400000000000000" pitchFamily="2" charset="-78"/>
                </a:rPr>
                <a:t>توزیع برق استان گلستان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91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بیان مساله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: هدف ضرورت اجرای معماری سازمانی و معرفی جایگاه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EDRA</a:t>
            </a:r>
            <a:endParaRPr lang="fa-IR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EB634C-045E-60E0-AB73-7D40D6DC9EC4}"/>
              </a:ext>
            </a:extLst>
          </p:cNvPr>
          <p:cNvGrpSpPr/>
          <p:nvPr/>
        </p:nvGrpSpPr>
        <p:grpSpPr>
          <a:xfrm>
            <a:off x="914400" y="1395135"/>
            <a:ext cx="6629400" cy="3663223"/>
            <a:chOff x="914400" y="1395135"/>
            <a:chExt cx="6629400" cy="36632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A150AF-343E-415C-AD9F-374F8A18C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395135"/>
              <a:ext cx="6629400" cy="11004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8BC5A9-0012-4767-0117-7AFF4A765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720" y="2647951"/>
              <a:ext cx="3185160" cy="24104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3785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رویکرد استقرار فرآیند معماری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: هدف معرفی نقشه راه تدریجی توسعه معماری سازمانی در شرکت‌ها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74C19D-1312-611B-8E95-BC09E8965356}"/>
              </a:ext>
            </a:extLst>
          </p:cNvPr>
          <p:cNvGrpSpPr/>
          <p:nvPr/>
        </p:nvGrpSpPr>
        <p:grpSpPr>
          <a:xfrm>
            <a:off x="609600" y="1809901"/>
            <a:ext cx="6878782" cy="2666849"/>
            <a:chOff x="609600" y="1809901"/>
            <a:chExt cx="6878782" cy="26668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69471C-4751-812C-BD89-E0665E6F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1809901"/>
              <a:ext cx="6220691" cy="875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23EF9D-6DC9-7C3F-DE64-79BE07BAA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800047"/>
              <a:ext cx="6878782" cy="1676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8213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اهداف و محدوده پروژه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:</a:t>
            </a:r>
          </a:p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1- اهداف پروژه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3D13-5FE6-EF66-E671-D44DFE98A0B2}"/>
              </a:ext>
            </a:extLst>
          </p:cNvPr>
          <p:cNvSpPr txBox="1"/>
          <p:nvPr/>
        </p:nvSpPr>
        <p:spPr>
          <a:xfrm>
            <a:off x="1143000" y="1543425"/>
            <a:ext cx="69342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مقایسه وضعیت موجود معماری سازمانی شرکت با عناصر تعیین­شده در </a:t>
            </a:r>
            <a:r>
              <a:rPr lang="en-US" sz="16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EDRA</a:t>
            </a:r>
            <a:endParaRPr lang="en-US" dirty="0">
              <a:solidFill>
                <a:srgbClr val="21596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Yekan" panose="00000400000000000000" pitchFamily="2" charset="-78"/>
            </a:endParaRP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تعیین اقدامات لازم برای کاهش فاصله وضعیت موجود با </a:t>
            </a:r>
            <a:r>
              <a:rPr lang="en-US" sz="16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EDRA</a:t>
            </a:r>
            <a:endParaRPr lang="en-US" dirty="0">
              <a:solidFill>
                <a:srgbClr val="21596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Yekan" panose="00000400000000000000" pitchFamily="2" charset="-78"/>
            </a:endParaRP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شناسایی مشکلات و یا نقاط بهبود </a:t>
            </a:r>
            <a:r>
              <a:rPr lang="en-US" sz="16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EDRA</a:t>
            </a:r>
            <a:r>
              <a:rPr lang="en-US" sz="2000" dirty="0">
                <a:solidFill>
                  <a:srgbClr val="215968"/>
                </a:solidFill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B Yekan" panose="00000400000000000000" pitchFamily="2" charset="-78"/>
              </a:rPr>
              <a:t> </a:t>
            </a:r>
            <a:r>
              <a:rPr lang="fa-IR" sz="2000" dirty="0">
                <a:solidFill>
                  <a:srgbClr val="215968"/>
                </a:solidFill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B Yekan" panose="00000400000000000000" pitchFamily="2" charset="-78"/>
              </a:rPr>
              <a:t>با توجه به نتایج تطابق‌سنجی.</a:t>
            </a:r>
            <a:endParaRPr lang="en-US" dirty="0">
              <a:solidFill>
                <a:srgbClr val="21596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Yekan" panose="00000400000000000000" pitchFamily="2" charset="-78"/>
            </a:endParaRP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تهیه مدل‌ها و نماهای معماری سازمانی </a:t>
            </a:r>
            <a:endParaRPr lang="en-US" dirty="0">
              <a:solidFill>
                <a:srgbClr val="21596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Yekan" panose="00000400000000000000" pitchFamily="2" charset="-78"/>
            </a:endParaRP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بکارگیری رویکرد قابلیت‌محور در تدوین برنامه توسعه</a:t>
            </a:r>
            <a:endParaRPr lang="en-US" dirty="0">
              <a:solidFill>
                <a:srgbClr val="21596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Yekan" panose="00000400000000000000" pitchFamily="2" charset="-78"/>
            </a:endParaRP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تدوین برنامه</a:t>
            </a:r>
            <a:r>
              <a:rPr lang="ar-SA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 عملیاتی توسعه فناوری اطلاعات</a:t>
            </a:r>
            <a:endParaRPr lang="en-US" dirty="0">
              <a:solidFill>
                <a:srgbClr val="21596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980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اهداف و محدوده پروژه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:</a:t>
            </a:r>
          </a:p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2- محدوده پروژه (مؤلفه‌های معماری)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0D043-99F0-104F-070B-DBB8F457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3190"/>
            <a:ext cx="6524625" cy="315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2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اهداف و محدوده پروژه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:</a:t>
            </a:r>
          </a:p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2- محدوده پروژه (متامدل معماری)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4F458-2337-3015-562F-80CBD4734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450224"/>
            <a:ext cx="5116422" cy="333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نیازها و انتظارات کارفرما: 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هدف مشخص نمودن حداقل مراحل و فرآورده‌های پروژه است.</a:t>
            </a:r>
          </a:p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مراحل پیش‌بینی شده اجرای پروژه: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3D13-5FE6-EF66-E671-D44DFE98A0B2}"/>
              </a:ext>
            </a:extLst>
          </p:cNvPr>
          <p:cNvSpPr txBox="1"/>
          <p:nvPr/>
        </p:nvSpPr>
        <p:spPr>
          <a:xfrm>
            <a:off x="1049515" y="1962150"/>
            <a:ext cx="69342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برنامه‌ریزی پروژه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توسعه معماری تطبیقی (تطبیق با معماری مرجع)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مدل‌سازی معماری وضع موجود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بکارگیری رویکرد قابلیت‌محور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مدل‌سازی وضعیت مطلوب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برنامه‌ریزی عملیاتی</a:t>
            </a:r>
          </a:p>
        </p:txBody>
      </p:sp>
    </p:spTree>
    <p:extLst>
      <p:ext uri="{BB962C8B-B14F-4D97-AF65-F5344CB8AC3E}">
        <p14:creationId xmlns:p14="http://schemas.microsoft.com/office/powerpoint/2010/main" val="312778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مرحله 1) برنامه‌ریزی پروژه: </a:t>
            </a:r>
            <a:r>
              <a:rPr lang="fa-IR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تعیین</a:t>
            </a:r>
            <a:r>
              <a:rPr lang="fa-I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 </a:t>
            </a: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روش مدیریت پروژه، مشتمل بر سازماندهی، روش‌ها، فرآیندهای فنی و مدیریتی</a:t>
            </a:r>
            <a:r>
              <a:rPr lang="fa-IR" sz="2000" dirty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، مراحل و زمانبندی اجرا</a:t>
            </a:r>
            <a:endParaRPr lang="fa-IR" sz="2000" dirty="0">
              <a:solidFill>
                <a:srgbClr val="21596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3D13-5FE6-EF66-E671-D44DFE98A0B2}"/>
              </a:ext>
            </a:extLst>
          </p:cNvPr>
          <p:cNvSpPr txBox="1"/>
          <p:nvPr/>
        </p:nvSpPr>
        <p:spPr>
          <a:xfrm>
            <a:off x="1049515" y="1962150"/>
            <a:ext cx="6934200" cy="15388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حداقل خروجی‌های مورد نیاز از اجرای این پروژه در این بسته کاری، عبارت است از: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طرح مدیریت پروژه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PMP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طرح تضمین کیفیت پروژه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QAP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فایل‌های آموزشی معرفی پروژه و مراحل و دستاوردهای آن به کارفرما</a:t>
            </a:r>
          </a:p>
        </p:txBody>
      </p:sp>
    </p:spTree>
    <p:extLst>
      <p:ext uri="{BB962C8B-B14F-4D97-AF65-F5344CB8AC3E}">
        <p14:creationId xmlns:p14="http://schemas.microsoft.com/office/powerpoint/2010/main" val="38469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مرحله 2) توسعه معماری تطبیقی (تطبیق با معماری مرجع): </a:t>
            </a:r>
            <a:r>
              <a:rPr lang="fa-IR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مقایسه معماری موجود شرکت توزیع نیروی برق با معماری مرجع </a:t>
            </a:r>
            <a:r>
              <a:rPr lang="en-US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EDRA </a:t>
            </a:r>
            <a:endParaRPr lang="fa-IR" sz="2000" dirty="0">
              <a:solidFill>
                <a:srgbClr val="21596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3D13-5FE6-EF66-E671-D44DFE98A0B2}"/>
              </a:ext>
            </a:extLst>
          </p:cNvPr>
          <p:cNvSpPr txBox="1"/>
          <p:nvPr/>
        </p:nvSpPr>
        <p:spPr>
          <a:xfrm>
            <a:off x="1049515" y="1962150"/>
            <a:ext cx="6934200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حداقل خروجی‌های مورد نیاز از اجرای این پروژه در این بسته کاری، عبارت است از: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جداول تطبیقی مؤلفه‌های معماری (شامل: کارکردها، فرآیندها، خدمات کسب و کاری، مؤلفه داده و موجودیت‌های اطلاعاتی، برنامه‌های کاربردی (سرویس‌های کاربردی)، سرویس‌های نرم‌افزاری و زیرساختی)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جدول تحلیل شکاف با معماری مرجع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گزارش تجمیعی تطابق مؤلفه‌های معماری وضعیت موجود با معماری مرجع</a:t>
            </a:r>
          </a:p>
        </p:txBody>
      </p:sp>
    </p:spTree>
    <p:extLst>
      <p:ext uri="{BB962C8B-B14F-4D97-AF65-F5344CB8AC3E}">
        <p14:creationId xmlns:p14="http://schemas.microsoft.com/office/powerpoint/2010/main" val="247318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مرحله 3) مدل‌سازی معماری وضع موجود: </a:t>
            </a:r>
            <a:r>
              <a:rPr lang="fa-IR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ایجاد</a:t>
            </a:r>
            <a:r>
              <a:rPr lang="fa-I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 </a:t>
            </a:r>
            <a:r>
              <a:rPr lang="fa-IR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مدل‌ها (نماها)ی معماری وضعیت موجود در مخزن معماری</a:t>
            </a:r>
            <a:r>
              <a:rPr lang="en-US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</a:t>
            </a:r>
            <a:endParaRPr lang="fa-IR" sz="2000" dirty="0">
              <a:solidFill>
                <a:srgbClr val="21596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3D13-5FE6-EF66-E671-D44DFE98A0B2}"/>
              </a:ext>
            </a:extLst>
          </p:cNvPr>
          <p:cNvSpPr txBox="1"/>
          <p:nvPr/>
        </p:nvSpPr>
        <p:spPr>
          <a:xfrm>
            <a:off x="1049515" y="1962150"/>
            <a:ext cx="6934200" cy="2923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حداقل خروجی‌های مورد نیاز از اجرای این پروژه در این بسته کاری، عبارت است از: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Function Hierarchy Diagram (FHD)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Process Hierarchy Diagram (PHD) (As-Is)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Entity Relationship Diagram (ERD)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Application catalog (As-Is)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App Landscape (As-Is)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Application behavior (As-Is)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گردش کار فرآیندهای اضافی وضعیت موجود 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ماتریس‌های تناظر مؤلفه‌های معماری </a:t>
            </a:r>
          </a:p>
        </p:txBody>
      </p:sp>
    </p:spTree>
    <p:extLst>
      <p:ext uri="{BB962C8B-B14F-4D97-AF65-F5344CB8AC3E}">
        <p14:creationId xmlns:p14="http://schemas.microsoft.com/office/powerpoint/2010/main" val="3138034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مرحله 4) بکارگیری رویکرد قابلیت‌محور: </a:t>
            </a:r>
            <a:r>
              <a:rPr lang="fa-IR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استفاده از رویکرد قابلیت‌محور</a:t>
            </a:r>
            <a:r>
              <a:rPr lang="en-US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CBP </a:t>
            </a:r>
            <a:r>
              <a:rPr lang="fa-IR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 در تحلیل و شناسایی نیازمندی‌های مؤثر در طراحی وضعیت مطلوب</a:t>
            </a:r>
            <a:endParaRPr lang="fa-IR" sz="2000" dirty="0">
              <a:solidFill>
                <a:srgbClr val="21596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3D13-5FE6-EF66-E671-D44DFE98A0B2}"/>
              </a:ext>
            </a:extLst>
          </p:cNvPr>
          <p:cNvSpPr txBox="1"/>
          <p:nvPr/>
        </p:nvSpPr>
        <p:spPr>
          <a:xfrm>
            <a:off x="1049515" y="1962150"/>
            <a:ext cx="6934200" cy="2923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حداقل خروجی‌های مورد نیاز از اجرای این پروژه در این بسته کاری، عبارت است از: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Capability Map  (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نقشه قابلیت‌ها)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Capability view (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مدل‌های معماری هر قابلیت)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کاتالوگ مشخصات قابلیت‌ها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روش بلوغ‌سنجی قابلیت‌ها و نتایج بلوغ‌سنجی موجود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روش تعیین اهمیت استراتژیک قابلیت‌ها و نتایج آن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روش تعیین سطح بلوغ مطلوب قابلیت‌ها و نتایج آن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مدل‌های نقشه حرارتی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Heat Map)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قابلیت‌ها (بر حسب نتایج بلوغ‌سنجی و اهمیت استراتژیک)</a:t>
            </a:r>
          </a:p>
        </p:txBody>
      </p:sp>
    </p:spTree>
    <p:extLst>
      <p:ext uri="{BB962C8B-B14F-4D97-AF65-F5344CB8AC3E}">
        <p14:creationId xmlns:p14="http://schemas.microsoft.com/office/powerpoint/2010/main" val="92480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جلسه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171950"/>
            <a:ext cx="1623351" cy="64736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15229"/>
              </p:ext>
            </p:extLst>
          </p:nvPr>
        </p:nvGraphicFramePr>
        <p:xfrm>
          <a:off x="1219200" y="742950"/>
          <a:ext cx="6471684" cy="3683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4161257894"/>
                    </a:ext>
                  </a:extLst>
                </a:gridCol>
                <a:gridCol w="1518684">
                  <a:extLst>
                    <a:ext uri="{9D8B030D-6E8A-4147-A177-3AD203B41FA5}">
                      <a16:colId xmlns:a16="http://schemas.microsoft.com/office/drawing/2014/main" val="1637799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کارگروه تخصصی معماری سازمانی صنعت برق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عنوان جلسه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1403/04/17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تاریخ جلسه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2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شماره جلسه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54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آنلاین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روش</a:t>
                      </a:r>
                      <a:r>
                        <a:rPr lang="fa-IR" baseline="0" dirty="0">
                          <a:cs typeface="B Yekan" panose="00000400000000000000" pitchFamily="2" charset="-78"/>
                        </a:rPr>
                        <a:t> برگزاری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2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نمایندگان شرکت‌های توزیع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حاضرین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92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آموزش شرح خدمات فنی پروژه‌های معماری سازمانی تطبیقی شرکت‌های توزیع نیروی برق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موضوع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1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1- آشنایی با محدوده و مراحل و فرآورده‌های پروژه معماری تطبیقی</a:t>
                      </a:r>
                    </a:p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2- آموزش نحوه ثبت وضعیت پیشرفت پرژه‌های معماری تطبیقی در سامانه معماری سازمانی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ekan" panose="00000400000000000000" pitchFamily="2" charset="-78"/>
                        </a:rPr>
                        <a:t>هدف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34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مرحله 5) مدل‌سازی معماری وضعیت مطلوب: </a:t>
            </a:r>
            <a:r>
              <a:rPr lang="fa-IR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طراحی معماری مطلوب براساس نیازهای شناسایی‌شده در موضوع تحلیل قابلیت‌ها و همچنین نتایج تحلیل شکاف با معماری مرجع </a:t>
            </a:r>
            <a:endParaRPr lang="fa-IR" sz="2000" dirty="0">
              <a:solidFill>
                <a:srgbClr val="21596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3D13-5FE6-EF66-E671-D44DFE98A0B2}"/>
              </a:ext>
            </a:extLst>
          </p:cNvPr>
          <p:cNvSpPr txBox="1"/>
          <p:nvPr/>
        </p:nvSpPr>
        <p:spPr>
          <a:xfrm>
            <a:off x="1049515" y="1962150"/>
            <a:ext cx="6934200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حداقل خروجی‌های مورد نیاز از اجرای این پروژه در این بسته کاری، عبارت است از: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Process Hierarchy Diagram (PHD) (To-Be)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Application Catalog (To-Be)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Application Landscape (To-Be)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Application behavior (To-Be)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Application Usage (To-Be)</a:t>
            </a:r>
          </a:p>
        </p:txBody>
      </p:sp>
    </p:spTree>
    <p:extLst>
      <p:ext uri="{BB962C8B-B14F-4D97-AF65-F5344CB8AC3E}">
        <p14:creationId xmlns:p14="http://schemas.microsoft.com/office/powerpoint/2010/main" val="4059154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مرحله 6) برنامه‌ریزی عملیاتی: </a:t>
            </a:r>
            <a:r>
              <a:rPr lang="fa-IR" sz="2000" dirty="0">
                <a:solidFill>
                  <a:srgbClr val="215968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تدوین مشخصات طرح‌ها و پروژه‌های لازم جهت رسیدن به معماری مطلوب</a:t>
            </a:r>
            <a:endParaRPr lang="fa-IR" sz="2000" dirty="0">
              <a:solidFill>
                <a:srgbClr val="21596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3D13-5FE6-EF66-E671-D44DFE98A0B2}"/>
              </a:ext>
            </a:extLst>
          </p:cNvPr>
          <p:cNvSpPr txBox="1"/>
          <p:nvPr/>
        </p:nvSpPr>
        <p:spPr>
          <a:xfrm>
            <a:off x="1049515" y="1962150"/>
            <a:ext cx="6934200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حداقل خروجی‌های مورد نیاز از اجرای این پروژه در این بسته کاری، عبارت است از: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جدول تحلیل شکاف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فهرست و مشخصات پروژه‌ها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اولویت‌بندی اجرایی پروژه‌ها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سند نقشه‎راه و برنامه عملیاتی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شرح خدمات فنی 3 (سه) پروژه اولویت‌دار</a:t>
            </a:r>
          </a:p>
        </p:txBody>
      </p:sp>
    </p:spTree>
    <p:extLst>
      <p:ext uri="{BB962C8B-B14F-4D97-AF65-F5344CB8AC3E}">
        <p14:creationId xmlns:p14="http://schemas.microsoft.com/office/powerpoint/2010/main" val="37221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22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محدوده زمانی:</a:t>
            </a:r>
            <a:endParaRPr lang="fa-IR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3D13-5FE6-EF66-E671-D44DFE98A0B2}"/>
              </a:ext>
            </a:extLst>
          </p:cNvPr>
          <p:cNvSpPr txBox="1"/>
          <p:nvPr/>
        </p:nvSpPr>
        <p:spPr>
          <a:xfrm>
            <a:off x="1049515" y="1153105"/>
            <a:ext cx="6934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2159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زمان پیش‌بینی شده برای اجرای پروژه نباید از 12 ماه تقویمی تجاوز نماید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0ABB1C-8DF4-AA2F-B24F-1CE4FE783A75}"/>
              </a:ext>
            </a:extLst>
          </p:cNvPr>
          <p:cNvSpPr/>
          <p:nvPr/>
        </p:nvSpPr>
        <p:spPr>
          <a:xfrm>
            <a:off x="457200" y="2237795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استانداردهای فنی:</a:t>
            </a:r>
            <a:endParaRPr lang="fa-IR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61454-8E3B-2BCC-FB6D-8683694A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72" y="2629662"/>
            <a:ext cx="5629656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23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نکات مهم جهت به‌کارگیری نمونه شرح خدمات: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6675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تغییر در محدوده موضوعی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 پروژه، بر همه بخش‌های شرح خدمات تاثیر می‌گذارد. </a:t>
            </a:r>
          </a:p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فهرست فرآورده‌ها بر اساس الزامات معماری مرجع و کارگروه معماری سازمانی صنعت برق مشخص شده است. در صورت نیاز به تغییر در لیست (کاهش یا افزایش) 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قبل از انتشار اسناد، به توانیر اطلاع‌رسانی 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شود.</a:t>
            </a:r>
          </a:p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شرکت‌هایی که پروژه‌های معماری سازمانی تطبیقی را به اتمام رسانده‌اند و یا در حال اجرا می‌باشند، 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مقایسه‌ای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 میان شرح خدمات پروژه و جدید انجام دهند و جهت 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تکمیل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 آن اقدام کنند. (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چک‌لیست مقایسه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61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SKED.CA.Rep.990926</a:t>
            </a:r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867400" y="4888706"/>
            <a:ext cx="2133600" cy="273844"/>
          </a:xfrm>
        </p:spPr>
        <p:txBody>
          <a:bodyPr/>
          <a:lstStyle/>
          <a:p>
            <a:fld id="{FB2BCEF7-9799-47E0-A3AE-BFA266A1EC0D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209550"/>
            <a:ext cx="7696200" cy="304800"/>
          </a:xfrm>
          <a:prstGeom prst="round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dirty="0">
                <a:solidFill>
                  <a:schemeClr val="bg1"/>
                </a:solidFill>
                <a:cs typeface="B Yekan" pitchFamily="2" charset="-78"/>
              </a:rPr>
              <a:t>فعالیت‌های تطبیق فرآیندها</a:t>
            </a:r>
            <a:endParaRPr lang="en-US" sz="20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cs typeface="B Yekan" panose="00000400000000000000" pitchFamily="2" charset="-78"/>
              </a:rPr>
              <a:t>اقدامات لازم اجرای</a:t>
            </a:r>
          </a:p>
          <a:p>
            <a:pPr algn="ctr"/>
            <a:r>
              <a:rPr lang="fa-IR" sz="2800" b="1" dirty="0">
                <a:cs typeface="B Yekan" panose="00000400000000000000" pitchFamily="2" charset="-78"/>
              </a:rPr>
              <a:t>شرکت‌های توزیع نیروی برق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477000" y="2571750"/>
            <a:ext cx="2667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</p:cNvCxnSpPr>
          <p:nvPr/>
        </p:nvCxnSpPr>
        <p:spPr>
          <a:xfrm>
            <a:off x="0" y="2571750"/>
            <a:ext cx="2667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11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اقدامات شرکت‌ها در اجرای پروژه‌های معماری تطبیقی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21F018-A4EF-D3ED-F71F-D86E76C7F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539368"/>
              </p:ext>
            </p:extLst>
          </p:nvPr>
        </p:nvGraphicFramePr>
        <p:xfrm>
          <a:off x="1735315" y="1200150"/>
          <a:ext cx="55626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516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اقدامات شرکت‌ها در اجرای پروژه‌های معماری تطبیقی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2C40C2-1E8F-88E4-C925-E3B628D3A9E9}"/>
              </a:ext>
            </a:extLst>
          </p:cNvPr>
          <p:cNvGrpSpPr/>
          <p:nvPr/>
        </p:nvGrpSpPr>
        <p:grpSpPr>
          <a:xfrm>
            <a:off x="685800" y="842301"/>
            <a:ext cx="7440168" cy="434049"/>
            <a:chOff x="1780031" y="22399"/>
            <a:chExt cx="3782568" cy="930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676346-A355-2CCE-4D8B-350CE1D7FB88}"/>
                </a:ext>
              </a:extLst>
            </p:cNvPr>
            <p:cNvSpPr/>
            <p:nvPr/>
          </p:nvSpPr>
          <p:spPr>
            <a:xfrm>
              <a:off x="1780031" y="22399"/>
              <a:ext cx="3782568" cy="9306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3C13D5-DF05-522A-C066-4C0AEF2A7CF7}"/>
                </a:ext>
              </a:extLst>
            </p:cNvPr>
            <p:cNvSpPr txBox="1"/>
            <p:nvPr/>
          </p:nvSpPr>
          <p:spPr>
            <a:xfrm>
              <a:off x="1780031" y="22399"/>
              <a:ext cx="3782568" cy="930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a-IR" sz="2000" kern="1200" dirty="0">
                  <a:cs typeface="B Yekan" panose="00000400000000000000" pitchFamily="2" charset="-78"/>
                </a:rPr>
                <a:t>شرکت‌هایی که پروژه را آغاز نکرده‌اند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7B28AA-0FC8-D052-7E91-84E0CC0EFCDB}"/>
              </a:ext>
            </a:extLst>
          </p:cNvPr>
          <p:cNvSpPr txBox="1"/>
          <p:nvPr/>
        </p:nvSpPr>
        <p:spPr>
          <a:xfrm>
            <a:off x="1049515" y="1962150"/>
            <a:ext cx="6934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دریافت آخرین نسخه شرح خدمات فنی پروژه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انتخاب مجری/ مشاور/ پیمانکار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عقد قرارداد پروژه/ شروع پروژه</a:t>
            </a:r>
            <a:endParaRPr lang="fa-IR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3630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27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اقدامات شرکت‌ها در اجرای پروژه‌های معماری تطبیقی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2C40C2-1E8F-88E4-C925-E3B628D3A9E9}"/>
              </a:ext>
            </a:extLst>
          </p:cNvPr>
          <p:cNvGrpSpPr/>
          <p:nvPr/>
        </p:nvGrpSpPr>
        <p:grpSpPr>
          <a:xfrm>
            <a:off x="685800" y="842301"/>
            <a:ext cx="7440168" cy="434049"/>
            <a:chOff x="1780031" y="22399"/>
            <a:chExt cx="3782568" cy="930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676346-A355-2CCE-4D8B-350CE1D7FB88}"/>
                </a:ext>
              </a:extLst>
            </p:cNvPr>
            <p:cNvSpPr/>
            <p:nvPr/>
          </p:nvSpPr>
          <p:spPr>
            <a:xfrm>
              <a:off x="1780031" y="22399"/>
              <a:ext cx="3782568" cy="9306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3C13D5-DF05-522A-C066-4C0AEF2A7CF7}"/>
                </a:ext>
              </a:extLst>
            </p:cNvPr>
            <p:cNvSpPr txBox="1"/>
            <p:nvPr/>
          </p:nvSpPr>
          <p:spPr>
            <a:xfrm>
              <a:off x="1780031" y="22399"/>
              <a:ext cx="3782568" cy="930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a-IR" sz="2000" kern="1200" dirty="0">
                  <a:cs typeface="B Yekan" panose="00000400000000000000" pitchFamily="2" charset="-78"/>
                </a:rPr>
                <a:t>شرکت‌هایی که در حال اجرای پروژه معماری تطبیقی هستند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7B28AA-0FC8-D052-7E91-84E0CC0EFCDB}"/>
              </a:ext>
            </a:extLst>
          </p:cNvPr>
          <p:cNvSpPr txBox="1"/>
          <p:nvPr/>
        </p:nvSpPr>
        <p:spPr>
          <a:xfrm>
            <a:off x="1049515" y="1962150"/>
            <a:ext cx="69342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مقایسه شرح خدمات پروژه درحال اجرا با شرح خدمات استاندارد (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استفاده از چک‌لیست موجود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)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نظارت فنی بر پروژه اجرایی (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چک‌لیست کنترل کیفی فرآورده‌های پروژه معماری سازمانی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)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ثبت پیشرفت فیزیکی پروژه در سامانه معماری سازمانی (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سامانه شهروند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)</a:t>
            </a:r>
            <a:endParaRPr lang="fa-IR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2753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اقدامات شرکت‌ها در اجرای پروژه‌های معماری تطبیقی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2C40C2-1E8F-88E4-C925-E3B628D3A9E9}"/>
              </a:ext>
            </a:extLst>
          </p:cNvPr>
          <p:cNvGrpSpPr/>
          <p:nvPr/>
        </p:nvGrpSpPr>
        <p:grpSpPr>
          <a:xfrm>
            <a:off x="685800" y="842301"/>
            <a:ext cx="7440168" cy="434049"/>
            <a:chOff x="1780031" y="22399"/>
            <a:chExt cx="3782568" cy="930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676346-A355-2CCE-4D8B-350CE1D7FB88}"/>
                </a:ext>
              </a:extLst>
            </p:cNvPr>
            <p:cNvSpPr/>
            <p:nvPr/>
          </p:nvSpPr>
          <p:spPr>
            <a:xfrm>
              <a:off x="1780031" y="22399"/>
              <a:ext cx="3782568" cy="9306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3C13D5-DF05-522A-C066-4C0AEF2A7CF7}"/>
                </a:ext>
              </a:extLst>
            </p:cNvPr>
            <p:cNvSpPr txBox="1"/>
            <p:nvPr/>
          </p:nvSpPr>
          <p:spPr>
            <a:xfrm>
              <a:off x="1780031" y="22399"/>
              <a:ext cx="3782568" cy="930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a-IR" sz="2000" kern="1200" dirty="0">
                  <a:cs typeface="B Yekan" panose="00000400000000000000" pitchFamily="2" charset="-78"/>
                </a:rPr>
                <a:t>شرکت‌هایی که پروژه معماری تطبیقی را انجام داده‌اند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7B28AA-0FC8-D052-7E91-84E0CC0EFCDB}"/>
              </a:ext>
            </a:extLst>
          </p:cNvPr>
          <p:cNvSpPr txBox="1"/>
          <p:nvPr/>
        </p:nvSpPr>
        <p:spPr>
          <a:xfrm>
            <a:off x="1049515" y="1962150"/>
            <a:ext cx="69342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342900" algn="just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ثبت پیشرفت فیزیکی پروژه در سامانه معماری سازمانی (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سامانه شهروند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)</a:t>
            </a:r>
            <a:endParaRPr lang="fa-IR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ارسال فرآورده‌های طبقه‌بندی شده و مخزن معماری سازمانی به شرکت توانیر</a:t>
            </a:r>
          </a:p>
          <a:p>
            <a:pPr marL="571500" indent="-342900" algn="just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مقایسه شرح خدمات پروژه اجرا شده با شرح خدمات استاندارد (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تکمیل چک‌لیست موجود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) و تعریف اقدامات لازم جهت تکمیل طرح معماری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برگزاری جلسه مشترک با توانیر جهت ارائه نتایج پروژه</a:t>
            </a: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اعلام نظر توانیر و دریافت نتیجه بررسی/تایید پروژه خاتمه‌یافته و انجام اقدامات تکمیلی/ اصلاحی</a:t>
            </a:r>
            <a:endParaRPr lang="fa-IR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  <a:p>
            <a:pPr marL="571500" marR="0" indent="-342900" algn="just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اجرای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پروژه‌های حاصل از پروژه معماری تطبیقی (پیاده‌سازی معماری)</a:t>
            </a:r>
            <a:endParaRPr lang="fa-IR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5837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29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اقدامات شرکت‌ها در اجرای پروژه‌های معماری تطبیقی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5713A-8209-4E06-011A-ADA2E8B9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276" y="1170618"/>
            <a:ext cx="4698649" cy="334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E77C2-2903-D935-1D29-877075C932A1}"/>
              </a:ext>
            </a:extLst>
          </p:cNvPr>
          <p:cNvSpPr txBox="1"/>
          <p:nvPr/>
        </p:nvSpPr>
        <p:spPr>
          <a:xfrm>
            <a:off x="855555" y="584954"/>
            <a:ext cx="706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/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فرم ثبت پیشرفت فیزیکی پروژه در سامانه معماری سازمانی (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سامانه شهروند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)</a:t>
            </a:r>
            <a:endParaRPr lang="fa-IR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5CC5E-A392-1C3A-AB8B-7306E6630661}"/>
              </a:ext>
            </a:extLst>
          </p:cNvPr>
          <p:cNvSpPr txBox="1"/>
          <p:nvPr/>
        </p:nvSpPr>
        <p:spPr>
          <a:xfrm>
            <a:off x="533400" y="4558546"/>
            <a:ext cx="739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200" dirty="0">
                <a:hlinkClick r:id="rId3"/>
              </a:rPr>
              <a:t>https://shahrvand.toziebargh.com/FarzinSoft/eOrgan/Home/Home_Silver.aspx?SelSoft=746B271D02168914&amp;__sticket=1d65e1bde021c948ad6b80cf19973fc2_6</a:t>
            </a:r>
            <a:endParaRPr lang="en-US" sz="1200" dirty="0"/>
          </a:p>
          <a:p>
            <a:endParaRPr lang="en-US" sz="1200" dirty="0"/>
          </a:p>
          <a:p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317346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666750"/>
            <a:ext cx="70104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r" rtl="1">
              <a:spcBef>
                <a:spcPct val="50000"/>
              </a:spcBef>
              <a:buFont typeface="Wingdings" pitchFamily="2" charset="2"/>
              <a:buChar char="q"/>
            </a:pPr>
            <a:r>
              <a:rPr lang="fa-IR" sz="2000" dirty="0">
                <a:solidFill>
                  <a:srgbClr val="0070C0"/>
                </a:solidFill>
                <a:cs typeface="B Yekan" panose="00000400000000000000" pitchFamily="2" charset="-78"/>
              </a:rPr>
              <a:t>معرفی مستند شرح خدمات فنی پروژه‌های معماری تطبیقی</a:t>
            </a:r>
          </a:p>
          <a:p>
            <a:pPr marL="457200" indent="-457200" algn="r" rtl="1">
              <a:spcBef>
                <a:spcPct val="50000"/>
              </a:spcBef>
              <a:buFont typeface="Wingdings" pitchFamily="2" charset="2"/>
              <a:buChar char="q"/>
            </a:pPr>
            <a:r>
              <a:rPr lang="fa-IR" sz="2000" dirty="0">
                <a:solidFill>
                  <a:srgbClr val="0070C0"/>
                </a:solidFill>
                <a:cs typeface="B Yekan" panose="00000400000000000000" pitchFamily="2" charset="-78"/>
              </a:rPr>
              <a:t>تشریح اقداماتی که شرکت‌ها در خصوص پروژه‌های تطبیقی باید صورت دهند</a:t>
            </a:r>
          </a:p>
        </p:txBody>
      </p:sp>
      <p:pic>
        <p:nvPicPr>
          <p:cNvPr id="15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27179"/>
            <a:ext cx="1295400" cy="152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867400" y="4888706"/>
            <a:ext cx="2133600" cy="273844"/>
          </a:xfrm>
        </p:spPr>
        <p:txBody>
          <a:bodyPr/>
          <a:lstStyle/>
          <a:p>
            <a:fld id="{FB2BCEF7-9799-47E0-A3AE-BFA266A1EC0D}" type="slidenum">
              <a:rPr lang="en-US" smtClean="0"/>
              <a:t>3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فهرست مطالب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اقدامات شرکت‌ها در اجرای پروژه‌های معماری تطبیقی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E77C2-2903-D935-1D29-877075C932A1}"/>
              </a:ext>
            </a:extLst>
          </p:cNvPr>
          <p:cNvSpPr txBox="1"/>
          <p:nvPr/>
        </p:nvSpPr>
        <p:spPr>
          <a:xfrm>
            <a:off x="855555" y="584954"/>
            <a:ext cx="706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/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چک‌لیست مقایسه شرح خدمات پروژه درحال اجرا با شرح خدمات استاندارد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23BF0-CED7-A706-E432-73CD4AD5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82685"/>
            <a:ext cx="6248402" cy="32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22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31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اقدامات شرکت‌ها در اجرای پروژه‌های معماری تطبیقی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E77C2-2903-D935-1D29-877075C932A1}"/>
              </a:ext>
            </a:extLst>
          </p:cNvPr>
          <p:cNvSpPr txBox="1"/>
          <p:nvPr/>
        </p:nvSpPr>
        <p:spPr>
          <a:xfrm>
            <a:off x="855555" y="584954"/>
            <a:ext cx="706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/>
            <a:r>
              <a:rPr lang="fa-IR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چک‌لیست کنترل کیفی فرآورده‌های پروژه معماری سازمانی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9D441-99C4-DBF0-9832-9490AF9B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05330"/>
            <a:ext cx="2807820" cy="366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E4BFA7-6F43-ABCC-4AEA-233E50496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41279"/>
            <a:ext cx="2700573" cy="382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33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SKED.CA.Rep.990926</a:t>
            </a:r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867400" y="4888706"/>
            <a:ext cx="2133600" cy="273844"/>
          </a:xfrm>
        </p:spPr>
        <p:txBody>
          <a:bodyPr/>
          <a:lstStyle/>
          <a:p>
            <a:fld id="{FB2BCEF7-9799-47E0-A3AE-BFA266A1EC0D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209550"/>
            <a:ext cx="7696200" cy="304800"/>
          </a:xfrm>
          <a:prstGeom prst="round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dirty="0">
                <a:solidFill>
                  <a:schemeClr val="bg1"/>
                </a:solidFill>
                <a:cs typeface="B Yekan" pitchFamily="2" charset="-78"/>
              </a:rPr>
              <a:t>فعالیت‌های تطبیق فرآیندها</a:t>
            </a:r>
            <a:endParaRPr lang="en-US" sz="20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cs typeface="B Yekan" panose="00000400000000000000" pitchFamily="2" charset="-78"/>
              </a:rPr>
              <a:t>ثبت پیشرفت فیزیکی پروژه‌ها</a:t>
            </a:r>
          </a:p>
          <a:p>
            <a:pPr algn="ctr"/>
            <a:r>
              <a:rPr lang="fa-IR" sz="2800" b="1" dirty="0">
                <a:cs typeface="B Yekan" panose="00000400000000000000" pitchFamily="2" charset="-78"/>
              </a:rPr>
              <a:t> در سامانه معماری سازمانی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477000" y="2571750"/>
            <a:ext cx="2667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</p:cNvCxnSpPr>
          <p:nvPr/>
        </p:nvCxnSpPr>
        <p:spPr>
          <a:xfrm>
            <a:off x="0" y="2571750"/>
            <a:ext cx="2667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44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33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اقدامات شرکت‌ها در اجرای پروژه‌های معماری تطبیقی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E77C2-2903-D935-1D29-877075C932A1}"/>
              </a:ext>
            </a:extLst>
          </p:cNvPr>
          <p:cNvSpPr txBox="1"/>
          <p:nvPr/>
        </p:nvSpPr>
        <p:spPr>
          <a:xfrm>
            <a:off x="855555" y="584954"/>
            <a:ext cx="706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/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فرم ثبت پیشرفت فیزیکی پروژه در سامانه معماری سازمانی (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سامانه شهروند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)</a:t>
            </a:r>
            <a:endParaRPr lang="fa-IR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5CC5E-A392-1C3A-AB8B-7306E6630661}"/>
              </a:ext>
            </a:extLst>
          </p:cNvPr>
          <p:cNvSpPr txBox="1"/>
          <p:nvPr/>
        </p:nvSpPr>
        <p:spPr>
          <a:xfrm>
            <a:off x="533400" y="2219245"/>
            <a:ext cx="739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200" dirty="0">
                <a:hlinkClick r:id="rId2"/>
              </a:rPr>
              <a:t>https://shahrvand.toziebargh.com/FarzinSoft/eOrgan/Home/Home_Silver.aspx?SelSoft=746B271D02168914&amp;__sticket=1d65e1bde021c948ad6b80cf19973fc2_6</a:t>
            </a:r>
            <a:endParaRPr lang="en-US" sz="1200" dirty="0"/>
          </a:p>
          <a:p>
            <a:endParaRPr lang="en-US" sz="1200" dirty="0"/>
          </a:p>
          <a:p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4076354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SKED.CA.Rep.990926</a:t>
            </a:r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867400" y="4888706"/>
            <a:ext cx="2133600" cy="273844"/>
          </a:xfrm>
        </p:spPr>
        <p:txBody>
          <a:bodyPr/>
          <a:lstStyle/>
          <a:p>
            <a:fld id="{FB2BCEF7-9799-47E0-A3AE-BFA266A1EC0D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209550"/>
            <a:ext cx="7696200" cy="304800"/>
          </a:xfrm>
          <a:prstGeom prst="round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dirty="0">
                <a:solidFill>
                  <a:schemeClr val="bg1"/>
                </a:solidFill>
                <a:cs typeface="B Yekan" pitchFamily="2" charset="-78"/>
              </a:rPr>
              <a:t>فعالیت‌های تطبیق فرآیندها</a:t>
            </a:r>
            <a:endParaRPr lang="en-US" sz="20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cs typeface="B Yekan" panose="00000400000000000000" pitchFamily="2" charset="-78"/>
              </a:rPr>
              <a:t>معرفی بخش پرسش و پاسخ (</a:t>
            </a:r>
            <a:r>
              <a:rPr lang="en-US" sz="2800" b="1" dirty="0">
                <a:cs typeface="B Yekan" panose="00000400000000000000" pitchFamily="2" charset="-78"/>
              </a:rPr>
              <a:t>FAQ</a:t>
            </a:r>
            <a:r>
              <a:rPr lang="fa-IR" sz="2800" b="1" dirty="0">
                <a:cs typeface="B Yekan" panose="00000400000000000000" pitchFamily="2" charset="-78"/>
              </a:rPr>
              <a:t>)</a:t>
            </a:r>
          </a:p>
          <a:p>
            <a:pPr algn="ctr" rtl="1"/>
            <a:r>
              <a:rPr lang="fa-IR" sz="2800" b="1" dirty="0">
                <a:cs typeface="B Yekan" panose="00000400000000000000" pitchFamily="2" charset="-78"/>
              </a:rPr>
              <a:t> سامانه معماری سازمانی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477000" y="2571750"/>
            <a:ext cx="2667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</p:cNvCxnSpPr>
          <p:nvPr/>
        </p:nvCxnSpPr>
        <p:spPr>
          <a:xfrm>
            <a:off x="0" y="2571750"/>
            <a:ext cx="2667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7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35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اقدامات شرکت‌ها در اجرای پروژه‌های معماری تطبیقی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E77C2-2903-D935-1D29-877075C932A1}"/>
              </a:ext>
            </a:extLst>
          </p:cNvPr>
          <p:cNvSpPr txBox="1"/>
          <p:nvPr/>
        </p:nvSpPr>
        <p:spPr>
          <a:xfrm>
            <a:off x="855555" y="584954"/>
            <a:ext cx="706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/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ثبت سوالات و ابهامات در بخش سوال و پاسخ‌های حوزه معماری سازمانی</a:t>
            </a:r>
            <a:endParaRPr lang="fa-IR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5CC5E-A392-1C3A-AB8B-7306E6630661}"/>
              </a:ext>
            </a:extLst>
          </p:cNvPr>
          <p:cNvSpPr txBox="1"/>
          <p:nvPr/>
        </p:nvSpPr>
        <p:spPr>
          <a:xfrm>
            <a:off x="533400" y="2219245"/>
            <a:ext cx="739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https://ea.goped.ir/fa-IR/ea.goped/5253/page/%D8%B3%D9%88%D8%A7%D9%84%D8%A7%D8%AA-%D9%BE%D8%B1%D8%AA%DA%A9%D8%B1%D8%A7%D8%B1</a:t>
            </a:r>
            <a:endParaRPr lang="fa-IR" sz="1200" dirty="0"/>
          </a:p>
          <a:p>
            <a:endParaRPr lang="en-US" sz="1200" dirty="0"/>
          </a:p>
          <a:p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911274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i="0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36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پایان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Title 13"/>
          <p:cNvSpPr txBox="1">
            <a:spLocks/>
          </p:cNvSpPr>
          <p:nvPr/>
        </p:nvSpPr>
        <p:spPr>
          <a:xfrm>
            <a:off x="2906192" y="2249241"/>
            <a:ext cx="2890014" cy="6429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fa-IR" sz="2700" dirty="0">
                <a:latin typeface="Open Sans Light"/>
                <a:cs typeface="B Yekan" panose="00000400000000000000" pitchFamily="2" charset="-78"/>
              </a:rPr>
              <a:t>ممنون از توجه شما...</a:t>
            </a:r>
            <a:endParaRPr lang="en-US" sz="2700" dirty="0">
              <a:latin typeface="Open Sans Light"/>
              <a:cs typeface="B Yekan" panose="00000400000000000000" pitchFamily="2" charset="-78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5013307" y="1400721"/>
            <a:ext cx="268100" cy="411163"/>
          </a:xfrm>
          <a:custGeom>
            <a:avLst/>
            <a:gdLst>
              <a:gd name="T0" fmla="*/ 19 w 238"/>
              <a:gd name="T1" fmla="*/ 258 h 258"/>
              <a:gd name="T2" fmla="*/ 22 w 238"/>
              <a:gd name="T3" fmla="*/ 258 h 258"/>
              <a:gd name="T4" fmla="*/ 236 w 238"/>
              <a:gd name="T5" fmla="*/ 104 h 258"/>
              <a:gd name="T6" fmla="*/ 208 w 238"/>
              <a:gd name="T7" fmla="*/ 24 h 258"/>
              <a:gd name="T8" fmla="*/ 119 w 238"/>
              <a:gd name="T9" fmla="*/ 0 h 258"/>
              <a:gd name="T10" fmla="*/ 65 w 238"/>
              <a:gd name="T11" fmla="*/ 4 h 258"/>
              <a:gd name="T12" fmla="*/ 50 w 238"/>
              <a:gd name="T13" fmla="*/ 20 h 258"/>
              <a:gd name="T14" fmla="*/ 3 w 238"/>
              <a:gd name="T15" fmla="*/ 234 h 258"/>
              <a:gd name="T16" fmla="*/ 5 w 238"/>
              <a:gd name="T17" fmla="*/ 252 h 258"/>
              <a:gd name="T18" fmla="*/ 19 w 238"/>
              <a:gd name="T19" fmla="*/ 258 h 258"/>
              <a:gd name="T20" fmla="*/ 84 w 238"/>
              <a:gd name="T21" fmla="*/ 38 h 258"/>
              <a:gd name="T22" fmla="*/ 119 w 238"/>
              <a:gd name="T23" fmla="*/ 35 h 258"/>
              <a:gd name="T24" fmla="*/ 185 w 238"/>
              <a:gd name="T25" fmla="*/ 51 h 258"/>
              <a:gd name="T26" fmla="*/ 200 w 238"/>
              <a:gd name="T27" fmla="*/ 103 h 258"/>
              <a:gd name="T28" fmla="*/ 46 w 238"/>
              <a:gd name="T29" fmla="*/ 218 h 258"/>
              <a:gd name="T30" fmla="*/ 84 w 238"/>
              <a:gd name="T31" fmla="*/ 3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8" h="258">
                <a:moveTo>
                  <a:pt x="19" y="258"/>
                </a:moveTo>
                <a:cubicBezTo>
                  <a:pt x="20" y="258"/>
                  <a:pt x="21" y="258"/>
                  <a:pt x="22" y="258"/>
                </a:cubicBezTo>
                <a:cubicBezTo>
                  <a:pt x="156" y="240"/>
                  <a:pt x="232" y="185"/>
                  <a:pt x="236" y="104"/>
                </a:cubicBezTo>
                <a:cubicBezTo>
                  <a:pt x="238" y="49"/>
                  <a:pt x="215" y="30"/>
                  <a:pt x="208" y="24"/>
                </a:cubicBezTo>
                <a:cubicBezTo>
                  <a:pt x="188" y="8"/>
                  <a:pt x="158" y="0"/>
                  <a:pt x="119" y="0"/>
                </a:cubicBezTo>
                <a:cubicBezTo>
                  <a:pt x="97" y="0"/>
                  <a:pt x="78" y="2"/>
                  <a:pt x="65" y="4"/>
                </a:cubicBezTo>
                <a:cubicBezTo>
                  <a:pt x="57" y="5"/>
                  <a:pt x="51" y="12"/>
                  <a:pt x="50" y="20"/>
                </a:cubicBezTo>
                <a:cubicBezTo>
                  <a:pt x="41" y="104"/>
                  <a:pt x="26" y="174"/>
                  <a:pt x="3" y="234"/>
                </a:cubicBezTo>
                <a:cubicBezTo>
                  <a:pt x="0" y="240"/>
                  <a:pt x="1" y="247"/>
                  <a:pt x="5" y="252"/>
                </a:cubicBezTo>
                <a:cubicBezTo>
                  <a:pt x="9" y="256"/>
                  <a:pt x="14" y="258"/>
                  <a:pt x="19" y="258"/>
                </a:cubicBezTo>
                <a:close/>
                <a:moveTo>
                  <a:pt x="84" y="38"/>
                </a:moveTo>
                <a:cubicBezTo>
                  <a:pt x="94" y="36"/>
                  <a:pt x="106" y="35"/>
                  <a:pt x="119" y="35"/>
                </a:cubicBezTo>
                <a:cubicBezTo>
                  <a:pt x="149" y="35"/>
                  <a:pt x="172" y="41"/>
                  <a:pt x="185" y="51"/>
                </a:cubicBezTo>
                <a:cubicBezTo>
                  <a:pt x="189" y="55"/>
                  <a:pt x="201" y="65"/>
                  <a:pt x="200" y="103"/>
                </a:cubicBezTo>
                <a:cubicBezTo>
                  <a:pt x="197" y="174"/>
                  <a:pt x="112" y="205"/>
                  <a:pt x="46" y="218"/>
                </a:cubicBezTo>
                <a:cubicBezTo>
                  <a:pt x="64" y="165"/>
                  <a:pt x="76" y="106"/>
                  <a:pt x="84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4020618" y="50553"/>
            <a:ext cx="314092" cy="1001713"/>
          </a:xfrm>
          <a:custGeom>
            <a:avLst/>
            <a:gdLst>
              <a:gd name="T0" fmla="*/ 78 w 279"/>
              <a:gd name="T1" fmla="*/ 628 h 628"/>
              <a:gd name="T2" fmla="*/ 66 w 279"/>
              <a:gd name="T3" fmla="*/ 619 h 628"/>
              <a:gd name="T4" fmla="*/ 73 w 279"/>
              <a:gd name="T5" fmla="*/ 605 h 628"/>
              <a:gd name="T6" fmla="*/ 117 w 279"/>
              <a:gd name="T7" fmla="*/ 548 h 628"/>
              <a:gd name="T8" fmla="*/ 90 w 279"/>
              <a:gd name="T9" fmla="*/ 433 h 628"/>
              <a:gd name="T10" fmla="*/ 26 w 279"/>
              <a:gd name="T11" fmla="*/ 183 h 628"/>
              <a:gd name="T12" fmla="*/ 262 w 279"/>
              <a:gd name="T13" fmla="*/ 2 h 628"/>
              <a:gd name="T14" fmla="*/ 276 w 279"/>
              <a:gd name="T15" fmla="*/ 9 h 628"/>
              <a:gd name="T16" fmla="*/ 273 w 279"/>
              <a:gd name="T17" fmla="*/ 24 h 628"/>
              <a:gd name="T18" fmla="*/ 228 w 279"/>
              <a:gd name="T19" fmla="*/ 375 h 628"/>
              <a:gd name="T20" fmla="*/ 246 w 279"/>
              <a:gd name="T21" fmla="*/ 541 h 628"/>
              <a:gd name="T22" fmla="*/ 79 w 279"/>
              <a:gd name="T23" fmla="*/ 628 h 628"/>
              <a:gd name="T24" fmla="*/ 78 w 279"/>
              <a:gd name="T25" fmla="*/ 628 h 628"/>
              <a:gd name="T26" fmla="*/ 208 w 279"/>
              <a:gd name="T27" fmla="*/ 48 h 628"/>
              <a:gd name="T28" fmla="*/ 50 w 279"/>
              <a:gd name="T29" fmla="*/ 191 h 628"/>
              <a:gd name="T30" fmla="*/ 110 w 279"/>
              <a:gd name="T31" fmla="*/ 419 h 628"/>
              <a:gd name="T32" fmla="*/ 111 w 279"/>
              <a:gd name="T33" fmla="*/ 420 h 628"/>
              <a:gd name="T34" fmla="*/ 141 w 279"/>
              <a:gd name="T35" fmla="*/ 555 h 628"/>
              <a:gd name="T36" fmla="*/ 121 w 279"/>
              <a:gd name="T37" fmla="*/ 596 h 628"/>
              <a:gd name="T38" fmla="*/ 224 w 279"/>
              <a:gd name="T39" fmla="*/ 529 h 628"/>
              <a:gd name="T40" fmla="*/ 206 w 279"/>
              <a:gd name="T41" fmla="*/ 387 h 628"/>
              <a:gd name="T42" fmla="*/ 208 w 279"/>
              <a:gd name="T43" fmla="*/ 48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9" h="628">
                <a:moveTo>
                  <a:pt x="78" y="628"/>
                </a:moveTo>
                <a:cubicBezTo>
                  <a:pt x="73" y="628"/>
                  <a:pt x="68" y="625"/>
                  <a:pt x="66" y="619"/>
                </a:cubicBezTo>
                <a:cubicBezTo>
                  <a:pt x="65" y="614"/>
                  <a:pt x="67" y="608"/>
                  <a:pt x="73" y="605"/>
                </a:cubicBezTo>
                <a:cubicBezTo>
                  <a:pt x="73" y="605"/>
                  <a:pt x="107" y="587"/>
                  <a:pt x="117" y="548"/>
                </a:cubicBezTo>
                <a:cubicBezTo>
                  <a:pt x="126" y="515"/>
                  <a:pt x="117" y="477"/>
                  <a:pt x="90" y="433"/>
                </a:cubicBezTo>
                <a:cubicBezTo>
                  <a:pt x="22" y="341"/>
                  <a:pt x="0" y="256"/>
                  <a:pt x="26" y="183"/>
                </a:cubicBezTo>
                <a:cubicBezTo>
                  <a:pt x="73" y="51"/>
                  <a:pt x="254" y="4"/>
                  <a:pt x="262" y="2"/>
                </a:cubicBezTo>
                <a:cubicBezTo>
                  <a:pt x="268" y="0"/>
                  <a:pt x="274" y="3"/>
                  <a:pt x="276" y="9"/>
                </a:cubicBezTo>
                <a:cubicBezTo>
                  <a:pt x="279" y="14"/>
                  <a:pt x="277" y="20"/>
                  <a:pt x="273" y="24"/>
                </a:cubicBezTo>
                <a:cubicBezTo>
                  <a:pt x="153" y="115"/>
                  <a:pt x="140" y="214"/>
                  <a:pt x="228" y="375"/>
                </a:cubicBezTo>
                <a:cubicBezTo>
                  <a:pt x="264" y="441"/>
                  <a:pt x="270" y="497"/>
                  <a:pt x="246" y="541"/>
                </a:cubicBezTo>
                <a:cubicBezTo>
                  <a:pt x="204" y="618"/>
                  <a:pt x="84" y="628"/>
                  <a:pt x="79" y="628"/>
                </a:cubicBezTo>
                <a:cubicBezTo>
                  <a:pt x="79" y="628"/>
                  <a:pt x="79" y="628"/>
                  <a:pt x="78" y="628"/>
                </a:cubicBezTo>
                <a:close/>
                <a:moveTo>
                  <a:pt x="208" y="48"/>
                </a:moveTo>
                <a:cubicBezTo>
                  <a:pt x="153" y="72"/>
                  <a:pt x="76" y="118"/>
                  <a:pt x="50" y="191"/>
                </a:cubicBezTo>
                <a:cubicBezTo>
                  <a:pt x="27" y="257"/>
                  <a:pt x="47" y="333"/>
                  <a:pt x="110" y="419"/>
                </a:cubicBezTo>
                <a:cubicBezTo>
                  <a:pt x="111" y="419"/>
                  <a:pt x="111" y="419"/>
                  <a:pt x="111" y="420"/>
                </a:cubicBezTo>
                <a:cubicBezTo>
                  <a:pt x="142" y="470"/>
                  <a:pt x="152" y="515"/>
                  <a:pt x="141" y="555"/>
                </a:cubicBezTo>
                <a:cubicBezTo>
                  <a:pt x="137" y="572"/>
                  <a:pt x="129" y="585"/>
                  <a:pt x="121" y="596"/>
                </a:cubicBezTo>
                <a:cubicBezTo>
                  <a:pt x="156" y="587"/>
                  <a:pt x="203" y="568"/>
                  <a:pt x="224" y="529"/>
                </a:cubicBezTo>
                <a:cubicBezTo>
                  <a:pt x="244" y="493"/>
                  <a:pt x="238" y="445"/>
                  <a:pt x="206" y="387"/>
                </a:cubicBezTo>
                <a:cubicBezTo>
                  <a:pt x="126" y="239"/>
                  <a:pt x="125" y="137"/>
                  <a:pt x="208" y="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27" name="Freeform 8"/>
          <p:cNvSpPr>
            <a:spLocks noEditPoints="1"/>
          </p:cNvSpPr>
          <p:nvPr/>
        </p:nvSpPr>
        <p:spPr bwMode="auto">
          <a:xfrm>
            <a:off x="4343485" y="496639"/>
            <a:ext cx="181724" cy="528638"/>
          </a:xfrm>
          <a:custGeom>
            <a:avLst/>
            <a:gdLst>
              <a:gd name="T0" fmla="*/ 14 w 162"/>
              <a:gd name="T1" fmla="*/ 331 h 331"/>
              <a:gd name="T2" fmla="*/ 3 w 162"/>
              <a:gd name="T3" fmla="*/ 324 h 331"/>
              <a:gd name="T4" fmla="*/ 7 w 162"/>
              <a:gd name="T5" fmla="*/ 308 h 331"/>
              <a:gd name="T6" fmla="*/ 35 w 162"/>
              <a:gd name="T7" fmla="*/ 136 h 331"/>
              <a:gd name="T8" fmla="*/ 30 w 162"/>
              <a:gd name="T9" fmla="*/ 45 h 331"/>
              <a:gd name="T10" fmla="*/ 123 w 162"/>
              <a:gd name="T11" fmla="*/ 1 h 331"/>
              <a:gd name="T12" fmla="*/ 135 w 162"/>
              <a:gd name="T13" fmla="*/ 10 h 331"/>
              <a:gd name="T14" fmla="*/ 128 w 162"/>
              <a:gd name="T15" fmla="*/ 25 h 331"/>
              <a:gd name="T16" fmla="*/ 107 w 162"/>
              <a:gd name="T17" fmla="*/ 49 h 331"/>
              <a:gd name="T18" fmla="*/ 118 w 162"/>
              <a:gd name="T19" fmla="*/ 104 h 331"/>
              <a:gd name="T20" fmla="*/ 146 w 162"/>
              <a:gd name="T21" fmla="*/ 239 h 331"/>
              <a:gd name="T22" fmla="*/ 17 w 162"/>
              <a:gd name="T23" fmla="*/ 331 h 331"/>
              <a:gd name="T24" fmla="*/ 14 w 162"/>
              <a:gd name="T25" fmla="*/ 331 h 331"/>
              <a:gd name="T26" fmla="*/ 87 w 162"/>
              <a:gd name="T27" fmla="*/ 33 h 331"/>
              <a:gd name="T28" fmla="*/ 51 w 162"/>
              <a:gd name="T29" fmla="*/ 58 h 331"/>
              <a:gd name="T30" fmla="*/ 58 w 162"/>
              <a:gd name="T31" fmla="*/ 125 h 331"/>
              <a:gd name="T32" fmla="*/ 66 w 162"/>
              <a:gd name="T33" fmla="*/ 286 h 331"/>
              <a:gd name="T34" fmla="*/ 123 w 162"/>
              <a:gd name="T35" fmla="*/ 230 h 331"/>
              <a:gd name="T36" fmla="*/ 97 w 162"/>
              <a:gd name="T37" fmla="*/ 117 h 331"/>
              <a:gd name="T38" fmla="*/ 97 w 162"/>
              <a:gd name="T39" fmla="*/ 117 h 331"/>
              <a:gd name="T40" fmla="*/ 84 w 162"/>
              <a:gd name="T41" fmla="*/ 41 h 331"/>
              <a:gd name="T42" fmla="*/ 87 w 162"/>
              <a:gd name="T43" fmla="*/ 33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2" h="331">
                <a:moveTo>
                  <a:pt x="14" y="331"/>
                </a:moveTo>
                <a:cubicBezTo>
                  <a:pt x="9" y="331"/>
                  <a:pt x="5" y="328"/>
                  <a:pt x="3" y="324"/>
                </a:cubicBezTo>
                <a:cubicBezTo>
                  <a:pt x="0" y="318"/>
                  <a:pt x="2" y="312"/>
                  <a:pt x="7" y="308"/>
                </a:cubicBezTo>
                <a:cubicBezTo>
                  <a:pt x="68" y="266"/>
                  <a:pt x="76" y="219"/>
                  <a:pt x="35" y="136"/>
                </a:cubicBezTo>
                <a:cubicBezTo>
                  <a:pt x="17" y="100"/>
                  <a:pt x="16" y="69"/>
                  <a:pt x="30" y="45"/>
                </a:cubicBezTo>
                <a:cubicBezTo>
                  <a:pt x="55" y="3"/>
                  <a:pt x="120" y="1"/>
                  <a:pt x="123" y="1"/>
                </a:cubicBezTo>
                <a:cubicBezTo>
                  <a:pt x="129" y="0"/>
                  <a:pt x="134" y="5"/>
                  <a:pt x="135" y="10"/>
                </a:cubicBezTo>
                <a:cubicBezTo>
                  <a:pt x="137" y="16"/>
                  <a:pt x="134" y="22"/>
                  <a:pt x="128" y="25"/>
                </a:cubicBezTo>
                <a:cubicBezTo>
                  <a:pt x="128" y="25"/>
                  <a:pt x="113" y="32"/>
                  <a:pt x="107" y="49"/>
                </a:cubicBezTo>
                <a:cubicBezTo>
                  <a:pt x="103" y="64"/>
                  <a:pt x="106" y="83"/>
                  <a:pt x="118" y="104"/>
                </a:cubicBezTo>
                <a:cubicBezTo>
                  <a:pt x="153" y="154"/>
                  <a:pt x="162" y="200"/>
                  <a:pt x="146" y="239"/>
                </a:cubicBezTo>
                <a:cubicBezTo>
                  <a:pt x="118" y="309"/>
                  <a:pt x="21" y="330"/>
                  <a:pt x="17" y="331"/>
                </a:cubicBezTo>
                <a:cubicBezTo>
                  <a:pt x="16" y="331"/>
                  <a:pt x="15" y="331"/>
                  <a:pt x="14" y="331"/>
                </a:cubicBezTo>
                <a:close/>
                <a:moveTo>
                  <a:pt x="87" y="33"/>
                </a:moveTo>
                <a:cubicBezTo>
                  <a:pt x="73" y="37"/>
                  <a:pt x="59" y="45"/>
                  <a:pt x="51" y="58"/>
                </a:cubicBezTo>
                <a:cubicBezTo>
                  <a:pt x="42" y="74"/>
                  <a:pt x="44" y="97"/>
                  <a:pt x="58" y="125"/>
                </a:cubicBezTo>
                <a:cubicBezTo>
                  <a:pt x="91" y="193"/>
                  <a:pt x="94" y="244"/>
                  <a:pt x="66" y="286"/>
                </a:cubicBezTo>
                <a:cubicBezTo>
                  <a:pt x="89" y="274"/>
                  <a:pt x="112" y="256"/>
                  <a:pt x="123" y="230"/>
                </a:cubicBezTo>
                <a:cubicBezTo>
                  <a:pt x="135" y="199"/>
                  <a:pt x="127" y="161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81" y="89"/>
                  <a:pt x="77" y="63"/>
                  <a:pt x="84" y="41"/>
                </a:cubicBezTo>
                <a:cubicBezTo>
                  <a:pt x="85" y="38"/>
                  <a:pt x="86" y="35"/>
                  <a:pt x="87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2518250" y="1052266"/>
            <a:ext cx="3665898" cy="1196975"/>
          </a:xfrm>
          <a:custGeom>
            <a:avLst/>
            <a:gdLst>
              <a:gd name="T0" fmla="*/ 3235 w 3257"/>
              <a:gd name="T1" fmla="*/ 711 h 751"/>
              <a:gd name="T2" fmla="*/ 2020 w 3257"/>
              <a:gd name="T3" fmla="*/ 711 h 751"/>
              <a:gd name="T4" fmla="*/ 2188 w 3257"/>
              <a:gd name="T5" fmla="*/ 570 h 751"/>
              <a:gd name="T6" fmla="*/ 2410 w 3257"/>
              <a:gd name="T7" fmla="*/ 517 h 751"/>
              <a:gd name="T8" fmla="*/ 2550 w 3257"/>
              <a:gd name="T9" fmla="*/ 316 h 751"/>
              <a:gd name="T10" fmla="*/ 2485 w 3257"/>
              <a:gd name="T11" fmla="*/ 154 h 751"/>
              <a:gd name="T12" fmla="*/ 2333 w 3257"/>
              <a:gd name="T13" fmla="*/ 107 h 751"/>
              <a:gd name="T14" fmla="*/ 2308 w 3257"/>
              <a:gd name="T15" fmla="*/ 108 h 751"/>
              <a:gd name="T16" fmla="*/ 2310 w 3257"/>
              <a:gd name="T17" fmla="*/ 18 h 751"/>
              <a:gd name="T18" fmla="*/ 2292 w 3257"/>
              <a:gd name="T19" fmla="*/ 0 h 751"/>
              <a:gd name="T20" fmla="*/ 946 w 3257"/>
              <a:gd name="T21" fmla="*/ 0 h 751"/>
              <a:gd name="T22" fmla="*/ 928 w 3257"/>
              <a:gd name="T23" fmla="*/ 18 h 751"/>
              <a:gd name="T24" fmla="*/ 1000 w 3257"/>
              <a:gd name="T25" fmla="*/ 485 h 751"/>
              <a:gd name="T26" fmla="*/ 1218 w 3257"/>
              <a:gd name="T27" fmla="*/ 711 h 751"/>
              <a:gd name="T28" fmla="*/ 22 w 3257"/>
              <a:gd name="T29" fmla="*/ 711 h 751"/>
              <a:gd name="T30" fmla="*/ 0 w 3257"/>
              <a:gd name="T31" fmla="*/ 731 h 751"/>
              <a:gd name="T32" fmla="*/ 22 w 3257"/>
              <a:gd name="T33" fmla="*/ 751 h 751"/>
              <a:gd name="T34" fmla="*/ 1306 w 3257"/>
              <a:gd name="T35" fmla="*/ 751 h 751"/>
              <a:gd name="T36" fmla="*/ 1328 w 3257"/>
              <a:gd name="T37" fmla="*/ 731 h 751"/>
              <a:gd name="T38" fmla="*/ 1310 w 3257"/>
              <a:gd name="T39" fmla="*/ 711 h 751"/>
              <a:gd name="T40" fmla="*/ 1310 w 3257"/>
              <a:gd name="T41" fmla="*/ 711 h 751"/>
              <a:gd name="T42" fmla="*/ 964 w 3257"/>
              <a:gd name="T43" fmla="*/ 36 h 751"/>
              <a:gd name="T44" fmla="*/ 2274 w 3257"/>
              <a:gd name="T45" fmla="*/ 36 h 751"/>
              <a:gd name="T46" fmla="*/ 2272 w 3257"/>
              <a:gd name="T47" fmla="*/ 127 h 751"/>
              <a:gd name="T48" fmla="*/ 2278 w 3257"/>
              <a:gd name="T49" fmla="*/ 141 h 751"/>
              <a:gd name="T50" fmla="*/ 2292 w 3257"/>
              <a:gd name="T51" fmla="*/ 146 h 751"/>
              <a:gd name="T52" fmla="*/ 2333 w 3257"/>
              <a:gd name="T53" fmla="*/ 143 h 751"/>
              <a:gd name="T54" fmla="*/ 2462 w 3257"/>
              <a:gd name="T55" fmla="*/ 181 h 751"/>
              <a:gd name="T56" fmla="*/ 2514 w 3257"/>
              <a:gd name="T57" fmla="*/ 314 h 751"/>
              <a:gd name="T58" fmla="*/ 2179 w 3257"/>
              <a:gd name="T59" fmla="*/ 534 h 751"/>
              <a:gd name="T60" fmla="*/ 2164 w 3257"/>
              <a:gd name="T61" fmla="*/ 542 h 751"/>
              <a:gd name="T62" fmla="*/ 1925 w 3257"/>
              <a:gd name="T63" fmla="*/ 712 h 751"/>
              <a:gd name="T64" fmla="*/ 1923 w 3257"/>
              <a:gd name="T65" fmla="*/ 713 h 751"/>
              <a:gd name="T66" fmla="*/ 1922 w 3257"/>
              <a:gd name="T67" fmla="*/ 713 h 751"/>
              <a:gd name="T68" fmla="*/ 1922 w 3257"/>
              <a:gd name="T69" fmla="*/ 713 h 751"/>
              <a:gd name="T70" fmla="*/ 1910 w 3257"/>
              <a:gd name="T71" fmla="*/ 731 h 751"/>
              <a:gd name="T72" fmla="*/ 1922 w 3257"/>
              <a:gd name="T73" fmla="*/ 748 h 751"/>
              <a:gd name="T74" fmla="*/ 1922 w 3257"/>
              <a:gd name="T75" fmla="*/ 751 h 751"/>
              <a:gd name="T76" fmla="*/ 1925 w 3257"/>
              <a:gd name="T77" fmla="*/ 750 h 751"/>
              <a:gd name="T78" fmla="*/ 1933 w 3257"/>
              <a:gd name="T79" fmla="*/ 751 h 751"/>
              <a:gd name="T80" fmla="*/ 3235 w 3257"/>
              <a:gd name="T81" fmla="*/ 751 h 751"/>
              <a:gd name="T82" fmla="*/ 3257 w 3257"/>
              <a:gd name="T83" fmla="*/ 731 h 751"/>
              <a:gd name="T84" fmla="*/ 3235 w 3257"/>
              <a:gd name="T85" fmla="*/ 711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57" h="751">
                <a:moveTo>
                  <a:pt x="3235" y="711"/>
                </a:moveTo>
                <a:cubicBezTo>
                  <a:pt x="2020" y="711"/>
                  <a:pt x="2020" y="711"/>
                  <a:pt x="2020" y="711"/>
                </a:cubicBezTo>
                <a:cubicBezTo>
                  <a:pt x="2089" y="675"/>
                  <a:pt x="2145" y="628"/>
                  <a:pt x="2188" y="570"/>
                </a:cubicBezTo>
                <a:cubicBezTo>
                  <a:pt x="2233" y="568"/>
                  <a:pt x="2327" y="559"/>
                  <a:pt x="2410" y="517"/>
                </a:cubicBezTo>
                <a:cubicBezTo>
                  <a:pt x="2498" y="472"/>
                  <a:pt x="2546" y="402"/>
                  <a:pt x="2550" y="316"/>
                </a:cubicBezTo>
                <a:cubicBezTo>
                  <a:pt x="2553" y="228"/>
                  <a:pt x="2516" y="179"/>
                  <a:pt x="2485" y="154"/>
                </a:cubicBezTo>
                <a:cubicBezTo>
                  <a:pt x="2447" y="123"/>
                  <a:pt x="2396" y="107"/>
                  <a:pt x="2333" y="107"/>
                </a:cubicBezTo>
                <a:cubicBezTo>
                  <a:pt x="2325" y="107"/>
                  <a:pt x="2317" y="108"/>
                  <a:pt x="2308" y="108"/>
                </a:cubicBezTo>
                <a:cubicBezTo>
                  <a:pt x="2310" y="77"/>
                  <a:pt x="2310" y="47"/>
                  <a:pt x="2310" y="18"/>
                </a:cubicBezTo>
                <a:cubicBezTo>
                  <a:pt x="2310" y="8"/>
                  <a:pt x="2302" y="0"/>
                  <a:pt x="2292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36" y="0"/>
                  <a:pt x="928" y="8"/>
                  <a:pt x="928" y="18"/>
                </a:cubicBezTo>
                <a:cubicBezTo>
                  <a:pt x="928" y="172"/>
                  <a:pt x="937" y="347"/>
                  <a:pt x="1000" y="485"/>
                </a:cubicBezTo>
                <a:cubicBezTo>
                  <a:pt x="1045" y="585"/>
                  <a:pt x="1117" y="659"/>
                  <a:pt x="1218" y="711"/>
                </a:cubicBezTo>
                <a:cubicBezTo>
                  <a:pt x="22" y="711"/>
                  <a:pt x="22" y="711"/>
                  <a:pt x="22" y="711"/>
                </a:cubicBezTo>
                <a:cubicBezTo>
                  <a:pt x="10" y="711"/>
                  <a:pt x="0" y="720"/>
                  <a:pt x="0" y="731"/>
                </a:cubicBezTo>
                <a:cubicBezTo>
                  <a:pt x="0" y="742"/>
                  <a:pt x="10" y="751"/>
                  <a:pt x="22" y="751"/>
                </a:cubicBezTo>
                <a:cubicBezTo>
                  <a:pt x="1306" y="751"/>
                  <a:pt x="1306" y="751"/>
                  <a:pt x="1306" y="751"/>
                </a:cubicBezTo>
                <a:cubicBezTo>
                  <a:pt x="1318" y="751"/>
                  <a:pt x="1328" y="742"/>
                  <a:pt x="1328" y="731"/>
                </a:cubicBezTo>
                <a:cubicBezTo>
                  <a:pt x="1328" y="721"/>
                  <a:pt x="1320" y="713"/>
                  <a:pt x="1310" y="711"/>
                </a:cubicBezTo>
                <a:cubicBezTo>
                  <a:pt x="1310" y="711"/>
                  <a:pt x="1310" y="711"/>
                  <a:pt x="1310" y="711"/>
                </a:cubicBezTo>
                <a:cubicBezTo>
                  <a:pt x="1027" y="612"/>
                  <a:pt x="966" y="386"/>
                  <a:pt x="964" y="36"/>
                </a:cubicBezTo>
                <a:cubicBezTo>
                  <a:pt x="2274" y="36"/>
                  <a:pt x="2274" y="36"/>
                  <a:pt x="2274" y="36"/>
                </a:cubicBezTo>
                <a:cubicBezTo>
                  <a:pt x="2274" y="65"/>
                  <a:pt x="2273" y="95"/>
                  <a:pt x="2272" y="127"/>
                </a:cubicBezTo>
                <a:cubicBezTo>
                  <a:pt x="2272" y="132"/>
                  <a:pt x="2274" y="137"/>
                  <a:pt x="2278" y="141"/>
                </a:cubicBezTo>
                <a:cubicBezTo>
                  <a:pt x="2281" y="144"/>
                  <a:pt x="2287" y="146"/>
                  <a:pt x="2292" y="146"/>
                </a:cubicBezTo>
                <a:cubicBezTo>
                  <a:pt x="2306" y="144"/>
                  <a:pt x="2320" y="143"/>
                  <a:pt x="2333" y="143"/>
                </a:cubicBezTo>
                <a:cubicBezTo>
                  <a:pt x="2387" y="143"/>
                  <a:pt x="2431" y="156"/>
                  <a:pt x="2462" y="181"/>
                </a:cubicBezTo>
                <a:cubicBezTo>
                  <a:pt x="2487" y="202"/>
                  <a:pt x="2517" y="242"/>
                  <a:pt x="2514" y="314"/>
                </a:cubicBezTo>
                <a:cubicBezTo>
                  <a:pt x="2505" y="522"/>
                  <a:pt x="2212" y="533"/>
                  <a:pt x="2179" y="534"/>
                </a:cubicBezTo>
                <a:cubicBezTo>
                  <a:pt x="2173" y="534"/>
                  <a:pt x="2167" y="537"/>
                  <a:pt x="2164" y="542"/>
                </a:cubicBezTo>
                <a:cubicBezTo>
                  <a:pt x="2110" y="619"/>
                  <a:pt x="2031" y="675"/>
                  <a:pt x="1925" y="712"/>
                </a:cubicBezTo>
                <a:cubicBezTo>
                  <a:pt x="1925" y="712"/>
                  <a:pt x="1924" y="712"/>
                  <a:pt x="1923" y="713"/>
                </a:cubicBezTo>
                <a:cubicBezTo>
                  <a:pt x="1923" y="713"/>
                  <a:pt x="1922" y="713"/>
                  <a:pt x="1922" y="713"/>
                </a:cubicBezTo>
                <a:cubicBezTo>
                  <a:pt x="1922" y="713"/>
                  <a:pt x="1922" y="713"/>
                  <a:pt x="1922" y="713"/>
                </a:cubicBezTo>
                <a:cubicBezTo>
                  <a:pt x="1915" y="717"/>
                  <a:pt x="1910" y="723"/>
                  <a:pt x="1910" y="731"/>
                </a:cubicBezTo>
                <a:cubicBezTo>
                  <a:pt x="1910" y="738"/>
                  <a:pt x="1915" y="745"/>
                  <a:pt x="1922" y="748"/>
                </a:cubicBezTo>
                <a:cubicBezTo>
                  <a:pt x="1922" y="751"/>
                  <a:pt x="1922" y="751"/>
                  <a:pt x="1922" y="751"/>
                </a:cubicBezTo>
                <a:cubicBezTo>
                  <a:pt x="1923" y="750"/>
                  <a:pt x="1924" y="750"/>
                  <a:pt x="1925" y="750"/>
                </a:cubicBezTo>
                <a:cubicBezTo>
                  <a:pt x="1928" y="750"/>
                  <a:pt x="1930" y="751"/>
                  <a:pt x="1933" y="751"/>
                </a:cubicBezTo>
                <a:cubicBezTo>
                  <a:pt x="3235" y="751"/>
                  <a:pt x="3235" y="751"/>
                  <a:pt x="3235" y="751"/>
                </a:cubicBezTo>
                <a:cubicBezTo>
                  <a:pt x="3247" y="751"/>
                  <a:pt x="3257" y="742"/>
                  <a:pt x="3257" y="731"/>
                </a:cubicBezTo>
                <a:cubicBezTo>
                  <a:pt x="3257" y="720"/>
                  <a:pt x="3247" y="711"/>
                  <a:pt x="3235" y="7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10316" y="3597469"/>
            <a:ext cx="1657350" cy="8079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500" dirty="0">
                <a:solidFill>
                  <a:schemeClr val="tx2"/>
                </a:solidFill>
                <a:cs typeface="B Yekan" panose="00000400000000000000" pitchFamily="2" charset="-78"/>
              </a:rPr>
              <a:t>ایمان مهدوی</a:t>
            </a:r>
          </a:p>
          <a:p>
            <a:pPr>
              <a:spcBef>
                <a:spcPct val="50000"/>
              </a:spcBef>
            </a:pPr>
            <a:r>
              <a:rPr lang="en-US" sz="1050" dirty="0">
                <a:solidFill>
                  <a:schemeClr val="tx2"/>
                </a:solidFill>
                <a:latin typeface="Georgia" pitchFamily="18" charset="0"/>
                <a:cs typeface="B Yekan" panose="00000400000000000000" pitchFamily="2" charset="-78"/>
                <a:hlinkClick r:id="rId2"/>
              </a:rPr>
              <a:t>i.mahdavi@Golsoft.com</a:t>
            </a:r>
            <a:endParaRPr lang="fa-IR" sz="1050" dirty="0">
              <a:solidFill>
                <a:schemeClr val="tx2"/>
              </a:solidFill>
              <a:latin typeface="Georgia" pitchFamily="18" charset="0"/>
              <a:cs typeface="B Yekan" panose="00000400000000000000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1050" dirty="0">
                <a:solidFill>
                  <a:schemeClr val="tx2"/>
                </a:solidFill>
                <a:latin typeface="Georgia" pitchFamily="18" charset="0"/>
                <a:cs typeface="B Yekan" panose="00000400000000000000" pitchFamily="2" charset="-78"/>
              </a:rPr>
              <a:t>09120180996</a:t>
            </a:r>
            <a:endParaRPr lang="en-US" sz="1050" dirty="0">
              <a:solidFill>
                <a:schemeClr val="tx2"/>
              </a:solidFill>
              <a:latin typeface="Georgia" pitchFamily="18" charset="0"/>
              <a:cs typeface="B Yekan" panose="000004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66344" y="3841682"/>
            <a:ext cx="3253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rgbClr val="00206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شرکت مهندسی نرم‌افزاری گلستان</a:t>
            </a:r>
            <a:endParaRPr lang="en-US" dirty="0">
              <a:solidFill>
                <a:srgbClr val="C00000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67666" y="4161168"/>
            <a:ext cx="4427217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  <a:latin typeface="B Nazanin" panose="00000400000000000000" pitchFamily="2" charset="-78"/>
                <a:cs typeface="A EntezareZohoor C3" panose="00000700000000000000" pitchFamily="2" charset="-7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135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B Yekan" panose="00000400000000000000" pitchFamily="2" charset="-78"/>
              </a:rPr>
              <a:t>www.golsoft.com</a:t>
            </a:r>
          </a:p>
        </p:txBody>
      </p:sp>
    </p:spTree>
    <p:extLst>
      <p:ext uri="{BB962C8B-B14F-4D97-AF65-F5344CB8AC3E}">
        <p14:creationId xmlns:p14="http://schemas.microsoft.com/office/powerpoint/2010/main" val="160053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اقدامات لازم در شرکت‌های توزیع نیروی برق در خصوص معماری سازمانی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819150"/>
            <a:ext cx="1981200" cy="304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solidFill>
                  <a:schemeClr val="tx2"/>
                </a:solidFill>
                <a:cs typeface="B Yekan" panose="00000400000000000000" pitchFamily="2" charset="-78"/>
              </a:rPr>
              <a:t>تشکیل ساختار معماری سازمانی</a:t>
            </a:r>
            <a:endParaRPr lang="en-US" sz="1200" dirty="0">
              <a:solidFill>
                <a:schemeClr val="tx2"/>
              </a:solidFill>
              <a:cs typeface="B Yeka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0" y="1504950"/>
            <a:ext cx="1905000" cy="304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solidFill>
                  <a:schemeClr val="tx2"/>
                </a:solidFill>
                <a:cs typeface="B Yekan" panose="00000400000000000000" pitchFamily="2" charset="-78"/>
              </a:rPr>
              <a:t>آموزش و فرهنگ‌سازی</a:t>
            </a:r>
            <a:endParaRPr lang="en-US" sz="1200" dirty="0">
              <a:solidFill>
                <a:schemeClr val="tx2"/>
              </a:solidFill>
              <a:cs typeface="B Yekan" panose="00000400000000000000" pitchFamily="2" charset="-78"/>
            </a:endParaRPr>
          </a:p>
        </p:txBody>
      </p:sp>
      <p:cxnSp>
        <p:nvCxnSpPr>
          <p:cNvPr id="12" name="Straight Arrow Connector 11"/>
          <p:cNvCxnSpPr>
            <a:stCxn id="10" idx="2"/>
            <a:endCxn id="11" idx="0"/>
          </p:cNvCxnSpPr>
          <p:nvPr/>
        </p:nvCxnSpPr>
        <p:spPr>
          <a:xfrm>
            <a:off x="4000500" y="1123950"/>
            <a:ext cx="0" cy="3810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048000" y="2190750"/>
            <a:ext cx="1905000" cy="304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solidFill>
                  <a:schemeClr val="tx2"/>
                </a:solidFill>
                <a:cs typeface="B Yekan" panose="00000400000000000000" pitchFamily="2" charset="-78"/>
              </a:rPr>
              <a:t>نصب ابزار و مخزن معماری</a:t>
            </a:r>
            <a:endParaRPr lang="en-US" sz="1200" dirty="0">
              <a:solidFill>
                <a:schemeClr val="tx2"/>
              </a:solidFill>
              <a:cs typeface="B Yekan" panose="00000400000000000000" pitchFamily="2" charset="-78"/>
            </a:endParaRPr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>
            <a:off x="4000500" y="1809750"/>
            <a:ext cx="0" cy="3810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048000" y="2866858"/>
            <a:ext cx="1905000" cy="304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solidFill>
                  <a:schemeClr val="tx2"/>
                </a:solidFill>
                <a:cs typeface="B Yekan" panose="00000400000000000000" pitchFamily="2" charset="-78"/>
              </a:rPr>
              <a:t>تعریف و اجرای پروژه</a:t>
            </a:r>
            <a:endParaRPr lang="en-US" sz="1200" dirty="0">
              <a:solidFill>
                <a:schemeClr val="tx2"/>
              </a:solidFill>
              <a:cs typeface="B Yekan" panose="00000400000000000000" pitchFamily="2" charset="-78"/>
            </a:endParaRP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4000500" y="2485858"/>
            <a:ext cx="0" cy="3810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048000" y="3562350"/>
            <a:ext cx="1905000" cy="304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solidFill>
                  <a:schemeClr val="tx2"/>
                </a:solidFill>
                <a:cs typeface="B Yekan" panose="00000400000000000000" pitchFamily="2" charset="-78"/>
              </a:rPr>
              <a:t>کسب تائید توانیر</a:t>
            </a:r>
            <a:endParaRPr lang="en-US" sz="1200" dirty="0">
              <a:solidFill>
                <a:schemeClr val="tx2"/>
              </a:solidFill>
              <a:cs typeface="B Yekan" panose="00000400000000000000" pitchFamily="2" charset="-78"/>
            </a:endParaRPr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4000500" y="3181350"/>
            <a:ext cx="0" cy="3810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048000" y="4257842"/>
            <a:ext cx="1905000" cy="304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solidFill>
                  <a:schemeClr val="tx2"/>
                </a:solidFill>
                <a:cs typeface="B Yekan" panose="00000400000000000000" pitchFamily="2" charset="-78"/>
              </a:rPr>
              <a:t>اجرای پروژه‌های پیاده‌سازی</a:t>
            </a:r>
            <a:endParaRPr lang="en-US" sz="1200" dirty="0">
              <a:solidFill>
                <a:schemeClr val="tx2"/>
              </a:solidFill>
              <a:cs typeface="B Yekan" panose="00000400000000000000" pitchFamily="2" charset="-78"/>
            </a:endParaRPr>
          </a:p>
        </p:txBody>
      </p:sp>
      <p:cxnSp>
        <p:nvCxnSpPr>
          <p:cNvPr id="22" name="Straight Arrow Connector 21"/>
          <p:cNvCxnSpPr>
            <a:endCxn id="19" idx="0"/>
          </p:cNvCxnSpPr>
          <p:nvPr/>
        </p:nvCxnSpPr>
        <p:spPr>
          <a:xfrm>
            <a:off x="4000500" y="3876842"/>
            <a:ext cx="0" cy="3810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53000" y="895350"/>
            <a:ext cx="2362200" cy="0"/>
          </a:xfrm>
          <a:prstGeom prst="line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05400" y="89535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accent2"/>
                </a:solidFill>
                <a:cs typeface="B Yekan" panose="00000400000000000000" pitchFamily="2" charset="-78"/>
              </a:rPr>
              <a:t>تیم یا سمت سازمانی مسئول معماری</a:t>
            </a:r>
            <a:endParaRPr lang="en-US" sz="1200" dirty="0">
              <a:solidFill>
                <a:schemeClr val="accent2"/>
              </a:solidFill>
              <a:cs typeface="B Yekan" panose="00000400000000000000" pitchFamily="2" charset="-7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953000" y="1532751"/>
            <a:ext cx="2362200" cy="0"/>
          </a:xfrm>
          <a:prstGeom prst="line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05400" y="153275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accent2"/>
                </a:solidFill>
                <a:cs typeface="B Yekan" panose="00000400000000000000" pitchFamily="2" charset="-78"/>
              </a:rPr>
              <a:t>دوره‌های آموزشی</a:t>
            </a:r>
          </a:p>
          <a:p>
            <a:pPr algn="r" rtl="1"/>
            <a:r>
              <a:rPr lang="fa-IR" sz="1200" dirty="0">
                <a:solidFill>
                  <a:schemeClr val="accent2"/>
                </a:solidFill>
                <a:cs typeface="B Yekan" panose="00000400000000000000" pitchFamily="2" charset="-78"/>
              </a:rPr>
              <a:t>جلسات توجیهی مدیریتی</a:t>
            </a:r>
            <a:endParaRPr lang="en-US" sz="1200" dirty="0">
              <a:solidFill>
                <a:schemeClr val="accent2"/>
              </a:solidFill>
              <a:cs typeface="B Yekan" panose="00000400000000000000" pitchFamily="2" charset="-78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953000" y="2370951"/>
            <a:ext cx="2362200" cy="0"/>
          </a:xfrm>
          <a:prstGeom prst="line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5400" y="237095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accent2"/>
                </a:solidFill>
                <a:cs typeface="B Yekan" panose="00000400000000000000" pitchFamily="2" charset="-78"/>
              </a:rPr>
              <a:t>مخزن معماری همراه با محتوای اولیه</a:t>
            </a:r>
            <a:endParaRPr lang="en-US" sz="1200" dirty="0">
              <a:solidFill>
                <a:schemeClr val="accent2"/>
              </a:solidFill>
              <a:cs typeface="B Yekan" panose="00000400000000000000" pitchFamily="2" charset="-78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953000" y="2952750"/>
            <a:ext cx="2362200" cy="0"/>
          </a:xfrm>
          <a:prstGeom prst="line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5400" y="295275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accent2"/>
                </a:solidFill>
                <a:cs typeface="B Yekan" panose="00000400000000000000" pitchFamily="2" charset="-78"/>
              </a:rPr>
              <a:t>مخزن تکمیل‌شده معماری</a:t>
            </a:r>
          </a:p>
          <a:p>
            <a:pPr algn="r" rtl="1"/>
            <a:r>
              <a:rPr lang="fa-IR" sz="1200" dirty="0">
                <a:solidFill>
                  <a:schemeClr val="accent2"/>
                </a:solidFill>
                <a:cs typeface="B Yekan" panose="00000400000000000000" pitchFamily="2" charset="-78"/>
              </a:rPr>
              <a:t>گزارش معماری تطبیقی</a:t>
            </a:r>
          </a:p>
          <a:p>
            <a:pPr algn="r" rtl="1"/>
            <a:r>
              <a:rPr lang="fa-IR" sz="1200" dirty="0">
                <a:solidFill>
                  <a:schemeClr val="accent2"/>
                </a:solidFill>
                <a:cs typeface="B Yekan" panose="00000400000000000000" pitchFamily="2" charset="-78"/>
              </a:rPr>
              <a:t>نقشه‌راه پیاده سازی</a:t>
            </a:r>
            <a:endParaRPr lang="en-US" sz="1200" dirty="0">
              <a:solidFill>
                <a:schemeClr val="accent2"/>
              </a:solidFill>
              <a:cs typeface="B Yekan" panose="00000400000000000000" pitchFamily="2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53000" y="3634085"/>
            <a:ext cx="2362200" cy="0"/>
          </a:xfrm>
          <a:prstGeom prst="line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05400" y="363408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accent2"/>
                </a:solidFill>
                <a:cs typeface="B Yekan" panose="00000400000000000000" pitchFamily="2" charset="-78"/>
              </a:rPr>
              <a:t>نقشه‌راه پیاده‌سازی (تائیدشده)</a:t>
            </a:r>
            <a:endParaRPr lang="en-US" sz="1200" dirty="0">
              <a:solidFill>
                <a:schemeClr val="accent2"/>
              </a:solidFill>
              <a:cs typeface="B Yekan" panose="00000400000000000000" pitchFamily="2" charset="-7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953000" y="4319885"/>
            <a:ext cx="2362200" cy="0"/>
          </a:xfrm>
          <a:prstGeom prst="line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05400" y="431988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accent2"/>
                </a:solidFill>
                <a:cs typeface="B Yekan" panose="00000400000000000000" pitchFamily="2" charset="-78"/>
              </a:rPr>
              <a:t>نتایج پروژه‌های پیاده‌سازی</a:t>
            </a:r>
            <a:endParaRPr lang="en-US" sz="1200" dirty="0">
              <a:solidFill>
                <a:schemeClr val="accent2"/>
              </a:solidFill>
              <a:cs typeface="B Yekan" panose="00000400000000000000" pitchFamily="2" charset="-78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" y="1608951"/>
            <a:ext cx="2362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5800" y="160895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1200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معماری مرجع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85800" y="2266950"/>
            <a:ext cx="2362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5800" y="226695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1200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معماری مرجع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85800" y="3105150"/>
            <a:ext cx="2362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5800" y="310515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1200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سند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RFP</a:t>
            </a:r>
            <a:r>
              <a:rPr lang="fa-IR" sz="1200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 تیپ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85800" y="3666351"/>
            <a:ext cx="2362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5800" y="366635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1200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خروجی‌های معماری تطبیقی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85800" y="4352151"/>
            <a:ext cx="2362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00" y="435215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1200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نقشه راه پیاده سازی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9BD11BD-D2C7-4B1F-FF12-54CF071FC0EF}"/>
              </a:ext>
            </a:extLst>
          </p:cNvPr>
          <p:cNvSpPr/>
          <p:nvPr/>
        </p:nvSpPr>
        <p:spPr>
          <a:xfrm>
            <a:off x="169755" y="3067064"/>
            <a:ext cx="363645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82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SKED.CA.Rep.990926</a:t>
            </a:r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867400" y="4888706"/>
            <a:ext cx="2133600" cy="273844"/>
          </a:xfrm>
        </p:spPr>
        <p:txBody>
          <a:bodyPr/>
          <a:lstStyle/>
          <a:p>
            <a:fld id="{FB2BCEF7-9799-47E0-A3AE-BFA266A1EC0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209550"/>
            <a:ext cx="7696200" cy="304800"/>
          </a:xfrm>
          <a:prstGeom prst="roundRect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dirty="0">
                <a:solidFill>
                  <a:schemeClr val="bg1"/>
                </a:solidFill>
                <a:cs typeface="B Yekan" pitchFamily="2" charset="-78"/>
              </a:rPr>
              <a:t>فعالیت‌های تطبیق فرآیندها</a:t>
            </a:r>
            <a:endParaRPr lang="en-US" sz="20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cs typeface="B Yekan" panose="00000400000000000000" pitchFamily="2" charset="-78"/>
              </a:rPr>
              <a:t>معرفی شرح خدمات فنی</a:t>
            </a:r>
          </a:p>
          <a:p>
            <a:pPr algn="ctr"/>
            <a:r>
              <a:rPr lang="fa-IR" sz="2800" b="1" dirty="0">
                <a:cs typeface="B Yekan" panose="00000400000000000000" pitchFamily="2" charset="-78"/>
              </a:rPr>
              <a:t> پروژه‌های معماری تطبیقی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477000" y="2571750"/>
            <a:ext cx="2667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</p:cNvCxnSpPr>
          <p:nvPr/>
        </p:nvCxnSpPr>
        <p:spPr>
          <a:xfrm>
            <a:off x="0" y="2571750"/>
            <a:ext cx="2667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61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10200" y="1200150"/>
            <a:ext cx="2590800" cy="18158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ویرایش:</a:t>
            </a:r>
          </a:p>
          <a:p>
            <a:pPr algn="r" rtl="1">
              <a:spcBef>
                <a:spcPct val="50000"/>
              </a:spcBef>
            </a:pP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1600" b="1" dirty="0">
                <a:solidFill>
                  <a:srgbClr val="C00000"/>
                </a:solidFill>
                <a:cs typeface="B Yekan" panose="00000400000000000000" pitchFamily="2" charset="-78"/>
              </a:rPr>
              <a:t>نسخه صفر (اردیبهشت 1401)</a:t>
            </a:r>
          </a:p>
          <a:p>
            <a:pPr algn="r" rtl="1">
              <a:spcBef>
                <a:spcPct val="50000"/>
              </a:spcBef>
            </a:pPr>
            <a:r>
              <a:rPr lang="fa-IR" sz="1600" b="1" dirty="0">
                <a:solidFill>
                  <a:srgbClr val="C00000"/>
                </a:solidFill>
                <a:cs typeface="B Yekan" panose="00000400000000000000" pitchFamily="2" charset="-78"/>
              </a:rPr>
              <a:t>اصلاحیه یک (مهر 1402)</a:t>
            </a:r>
          </a:p>
          <a:p>
            <a:pPr algn="r" rtl="1">
              <a:spcBef>
                <a:spcPct val="50000"/>
              </a:spcBef>
            </a:pP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1600" b="1" dirty="0">
                <a:solidFill>
                  <a:srgbClr val="C00000"/>
                </a:solidFill>
                <a:cs typeface="B Yekan" panose="00000400000000000000" pitchFamily="2" charset="-78"/>
              </a:rPr>
              <a:t>اصلاحیه دو (بهمن 1402)</a:t>
            </a:r>
          </a:p>
          <a:p>
            <a:pPr algn="r" rtl="1">
              <a:spcBef>
                <a:spcPct val="50000"/>
              </a:spcBef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EC564-D498-5454-DA47-AD018127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59" y="475096"/>
            <a:ext cx="3146841" cy="404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EE3A5C-0932-9006-AF3C-FFFC241A5C11}"/>
              </a:ext>
            </a:extLst>
          </p:cNvPr>
          <p:cNvGrpSpPr/>
          <p:nvPr/>
        </p:nvGrpSpPr>
        <p:grpSpPr>
          <a:xfrm>
            <a:off x="3551959" y="2029373"/>
            <a:ext cx="2306782" cy="2487203"/>
            <a:chOff x="3551959" y="2029373"/>
            <a:chExt cx="2306782" cy="24872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2D84F3-B462-D568-6C76-B5E0B5DE1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5587" y="2029373"/>
              <a:ext cx="1893154" cy="24872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6829B1-3901-344C-5CA2-21807FD4ECE7}"/>
                </a:ext>
              </a:extLst>
            </p:cNvPr>
            <p:cNvSpPr txBox="1"/>
            <p:nvPr/>
          </p:nvSpPr>
          <p:spPr>
            <a:xfrm>
              <a:off x="3551959" y="3011773"/>
              <a:ext cx="5334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+</a:t>
              </a:r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21BB3F1-0271-D20A-FE38-FDC630FA6E5B}"/>
              </a:ext>
            </a:extLst>
          </p:cNvPr>
          <p:cNvSpPr/>
          <p:nvPr/>
        </p:nvSpPr>
        <p:spPr>
          <a:xfrm rot="10800000">
            <a:off x="7931727" y="2358736"/>
            <a:ext cx="363645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914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جایگاه </a:t>
            </a:r>
            <a:r>
              <a:rPr lang="fa-IR" sz="2000" dirty="0">
                <a:solidFill>
                  <a:srgbClr val="C00000"/>
                </a:solidFill>
                <a:cs typeface="B Yekan" panose="00000400000000000000" pitchFamily="2" charset="-78"/>
              </a:rPr>
              <a:t>شرح خدمات فنی </a:t>
            </a:r>
            <a:r>
              <a:rPr lang="fa-IR" sz="2000" dirty="0">
                <a:cs typeface="B Yekan" panose="00000400000000000000" pitchFamily="2" charset="-78"/>
              </a:rPr>
              <a:t>در تعریف و اجرای پروژه معماری تطبیقی در شرکت‌ها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6491394"/>
              </p:ext>
            </p:extLst>
          </p:nvPr>
        </p:nvGraphicFramePr>
        <p:xfrm>
          <a:off x="907473" y="757670"/>
          <a:ext cx="6629400" cy="292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87591A5-D06E-E516-CA3C-C54335C74D7C}"/>
              </a:ext>
            </a:extLst>
          </p:cNvPr>
          <p:cNvGrpSpPr/>
          <p:nvPr/>
        </p:nvGrpSpPr>
        <p:grpSpPr>
          <a:xfrm>
            <a:off x="3155373" y="3939235"/>
            <a:ext cx="2133600" cy="1070780"/>
            <a:chOff x="3155373" y="3939235"/>
            <a:chExt cx="2133600" cy="1070780"/>
          </a:xfrm>
        </p:grpSpPr>
        <p:pic>
          <p:nvPicPr>
            <p:cNvPr id="5" name="Picture 4" descr="A blue and white paper with text&#10;&#10;Description automatically generated">
              <a:extLst>
                <a:ext uri="{FF2B5EF4-FFF2-40B4-BE49-F238E27FC236}">
                  <a16:creationId xmlns:a16="http://schemas.microsoft.com/office/drawing/2014/main" id="{AC4C8987-D531-E806-473B-9D6C925B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0" y="3939235"/>
              <a:ext cx="842962" cy="84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470CB9-5EEC-D582-6910-E50DB1B43274}"/>
                </a:ext>
              </a:extLst>
            </p:cNvPr>
            <p:cNvSpPr txBox="1"/>
            <p:nvPr/>
          </p:nvSpPr>
          <p:spPr>
            <a:xfrm>
              <a:off x="3155373" y="4763794"/>
              <a:ext cx="213360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000" b="1" dirty="0">
                  <a:solidFill>
                    <a:srgbClr val="215968"/>
                  </a:solidFill>
                  <a:cs typeface="B Yekan" panose="00000400000000000000" pitchFamily="2" charset="-78"/>
                </a:rPr>
                <a:t>شرح خدمات فنی پروژه‌های معماری تطبیقی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B40FDD-B929-6673-F947-F8CA65E92424}"/>
              </a:ext>
            </a:extLst>
          </p:cNvPr>
          <p:cNvGrpSpPr/>
          <p:nvPr/>
        </p:nvGrpSpPr>
        <p:grpSpPr>
          <a:xfrm>
            <a:off x="807027" y="3123580"/>
            <a:ext cx="3002974" cy="1237136"/>
            <a:chOff x="807027" y="3123580"/>
            <a:chExt cx="3002974" cy="1237136"/>
          </a:xfrm>
        </p:grpSpPr>
        <p:sp>
          <p:nvSpPr>
            <p:cNvPr id="4" name="Oval 3"/>
            <p:cNvSpPr/>
            <p:nvPr/>
          </p:nvSpPr>
          <p:spPr>
            <a:xfrm>
              <a:off x="807027" y="3123580"/>
              <a:ext cx="1600200" cy="4572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>
                  <a:solidFill>
                    <a:schemeClr val="bg1"/>
                  </a:solidFill>
                  <a:cs typeface="B Yekan" panose="00000400000000000000" pitchFamily="2" charset="-78"/>
                </a:rPr>
                <a:t>استاندارد شرح خدمات</a:t>
              </a:r>
              <a:endParaRPr lang="en-US" sz="1200" b="1" dirty="0">
                <a:solidFill>
                  <a:schemeClr val="bg1"/>
                </a:solidFill>
                <a:cs typeface="B Yekan" panose="00000400000000000000" pitchFamily="2" charset="-78"/>
              </a:endParaRP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25C2FB33-2FF9-24EA-8749-8A58D1C729E0}"/>
                </a:ext>
              </a:extLst>
            </p:cNvPr>
            <p:cNvCxnSpPr>
              <a:stCxn id="5" idx="1"/>
              <a:endCxn id="4" idx="4"/>
            </p:cNvCxnSpPr>
            <p:nvPr/>
          </p:nvCxnSpPr>
          <p:spPr>
            <a:xfrm rot="10800000">
              <a:off x="1607128" y="3580780"/>
              <a:ext cx="2202873" cy="779936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687333-DDE8-911D-A5AA-CE1613C3C57A}"/>
              </a:ext>
            </a:extLst>
          </p:cNvPr>
          <p:cNvGrpSpPr/>
          <p:nvPr/>
        </p:nvGrpSpPr>
        <p:grpSpPr>
          <a:xfrm>
            <a:off x="2583871" y="3123580"/>
            <a:ext cx="1647611" cy="815655"/>
            <a:chOff x="2583871" y="3123580"/>
            <a:chExt cx="1647611" cy="81565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A13F6E-4059-89E2-B936-CBB459F00A20}"/>
                </a:ext>
              </a:extLst>
            </p:cNvPr>
            <p:cNvSpPr/>
            <p:nvPr/>
          </p:nvSpPr>
          <p:spPr>
            <a:xfrm>
              <a:off x="2583871" y="3123580"/>
              <a:ext cx="1600200" cy="457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>
                  <a:solidFill>
                    <a:schemeClr val="bg1"/>
                  </a:solidFill>
                  <a:cs typeface="B Yekan" panose="00000400000000000000" pitchFamily="2" charset="-78"/>
                </a:rPr>
                <a:t>معیارهای انتخاب پیمانکار (مشاور)</a:t>
              </a:r>
              <a:endParaRPr lang="en-US" sz="1200" b="1" dirty="0">
                <a:solidFill>
                  <a:schemeClr val="bg1"/>
                </a:solidFill>
                <a:cs typeface="B Yekan" panose="00000400000000000000" pitchFamily="2" charset="-78"/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01918EFF-AF07-4DD8-A6D6-BB78791943DD}"/>
                </a:ext>
              </a:extLst>
            </p:cNvPr>
            <p:cNvCxnSpPr>
              <a:cxnSpLocks/>
              <a:stCxn id="5" idx="0"/>
              <a:endCxn id="16" idx="4"/>
            </p:cNvCxnSpPr>
            <p:nvPr/>
          </p:nvCxnSpPr>
          <p:spPr>
            <a:xfrm rot="16200000" flipV="1">
              <a:off x="3628499" y="3336253"/>
              <a:ext cx="358455" cy="847510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A4F71D-A0A0-3F80-CED7-C54CC3F2E85D}"/>
              </a:ext>
            </a:extLst>
          </p:cNvPr>
          <p:cNvGrpSpPr/>
          <p:nvPr/>
        </p:nvGrpSpPr>
        <p:grpSpPr>
          <a:xfrm>
            <a:off x="4231480" y="3101269"/>
            <a:ext cx="1646310" cy="837967"/>
            <a:chOff x="4231480" y="3101269"/>
            <a:chExt cx="1646310" cy="83796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1DB323A-2CEC-1678-38FB-7DF25073FDC5}"/>
                </a:ext>
              </a:extLst>
            </p:cNvPr>
            <p:cNvSpPr/>
            <p:nvPr/>
          </p:nvSpPr>
          <p:spPr>
            <a:xfrm>
              <a:off x="4277590" y="3101269"/>
              <a:ext cx="1600200" cy="457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>
                  <a:solidFill>
                    <a:schemeClr val="bg1"/>
                  </a:solidFill>
                  <a:cs typeface="B Yekan" panose="00000400000000000000" pitchFamily="2" charset="-78"/>
                </a:rPr>
                <a:t>پیوست فنی قرارداد</a:t>
              </a:r>
              <a:endParaRPr lang="en-US" sz="1200" b="1" dirty="0">
                <a:solidFill>
                  <a:schemeClr val="bg1"/>
                </a:solidFill>
                <a:cs typeface="B Yekan" panose="00000400000000000000" pitchFamily="2" charset="-78"/>
              </a:endParaRP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173F0E37-CDFA-6FC2-1377-7C3C2D34F874}"/>
                </a:ext>
              </a:extLst>
            </p:cNvPr>
            <p:cNvCxnSpPr>
              <a:cxnSpLocks/>
              <a:stCxn id="5" idx="0"/>
              <a:endCxn id="22" idx="4"/>
            </p:cNvCxnSpPr>
            <p:nvPr/>
          </p:nvCxnSpPr>
          <p:spPr>
            <a:xfrm rot="5400000" flipH="1" flipV="1">
              <a:off x="4464202" y="3325748"/>
              <a:ext cx="380766" cy="846209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2185A9-F022-FCF4-99C9-2C7566204398}"/>
              </a:ext>
            </a:extLst>
          </p:cNvPr>
          <p:cNvGrpSpPr/>
          <p:nvPr/>
        </p:nvGrpSpPr>
        <p:grpSpPr>
          <a:xfrm>
            <a:off x="4652962" y="3099691"/>
            <a:ext cx="2914541" cy="1261025"/>
            <a:chOff x="4652962" y="3099691"/>
            <a:chExt cx="2914541" cy="126102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B75400-1EF2-7EBE-5D47-ABDE14B445A9}"/>
                </a:ext>
              </a:extLst>
            </p:cNvPr>
            <p:cNvSpPr/>
            <p:nvPr/>
          </p:nvSpPr>
          <p:spPr>
            <a:xfrm>
              <a:off x="5967303" y="3099691"/>
              <a:ext cx="1600200" cy="457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>
                  <a:solidFill>
                    <a:schemeClr val="bg1"/>
                  </a:solidFill>
                  <a:cs typeface="B Yekan" panose="00000400000000000000" pitchFamily="2" charset="-78"/>
                </a:rPr>
                <a:t>نظارت بر اجرای پروژه</a:t>
              </a:r>
              <a:endParaRPr lang="en-US" sz="1200" b="1" dirty="0">
                <a:solidFill>
                  <a:schemeClr val="bg1"/>
                </a:solidFill>
                <a:cs typeface="B Yekan" panose="00000400000000000000" pitchFamily="2" charset="-78"/>
              </a:endParaRPr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88EDB19D-5BB5-29A8-C6C3-4240A6989573}"/>
                </a:ext>
              </a:extLst>
            </p:cNvPr>
            <p:cNvCxnSpPr>
              <a:cxnSpLocks/>
              <a:stCxn id="5" idx="3"/>
              <a:endCxn id="25" idx="4"/>
            </p:cNvCxnSpPr>
            <p:nvPr/>
          </p:nvCxnSpPr>
          <p:spPr>
            <a:xfrm flipV="1">
              <a:off x="4652962" y="3556891"/>
              <a:ext cx="2114441" cy="803825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Start (power icon) premium green round ...">
            <a:extLst>
              <a:ext uri="{FF2B5EF4-FFF2-40B4-BE49-F238E27FC236}">
                <a16:creationId xmlns:a16="http://schemas.microsoft.com/office/drawing/2014/main" id="{9966B8D3-650C-4BA2-CBBF-E7D6CFC3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6" y="1927001"/>
            <a:ext cx="575451" cy="58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214961-3D23-F8C2-97CD-2ABF29DABA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075" y="1829585"/>
            <a:ext cx="675370" cy="6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97FB9-8F7A-4016-8803-B8713A60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B5897FB9-8F7A-4016-8803-B8713A606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graphicEl>
                                              <a:dgm id="{B5897FB9-8F7A-4016-8803-B8713A60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B5897FB9-8F7A-4016-8803-B8713A60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BAE621-B66B-4799-82EE-4F5535B17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C4BAE621-B66B-4799-82EE-4F5535B17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C4BAE621-B66B-4799-82EE-4F5535B17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C4BAE621-B66B-4799-82EE-4F5535B17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F43C98-4265-4F8F-8D50-DE955C350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2F43C98-4265-4F8F-8D50-DE955C350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72F43C98-4265-4F8F-8D50-DE955C350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72F43C98-4265-4F8F-8D50-DE955C350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7AAC7D-015B-4153-95E4-5A6F5677B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5D7AAC7D-015B-4153-95E4-5A6F5677B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5D7AAC7D-015B-4153-95E4-5A6F5677B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5D7AAC7D-015B-4153-95E4-5A6F5677B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EB7065-3D5A-4B06-A1F7-D25EF2DD9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4AEB7065-3D5A-4B06-A1F7-D25EF2DD9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4AEB7065-3D5A-4B06-A1F7-D25EF2DD9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AEB7065-3D5A-4B06-A1F7-D25EF2DD9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در شرح خدمات چه مواردی ذکر می‌شود؟ 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مقدمه</a:t>
            </a:r>
          </a:p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بیان مساله و معرفی کارفرما</a:t>
            </a:r>
            <a:endParaRPr lang="fa-I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  <a:p>
            <a:pPr marL="342900" lvl="0" indent="-342900" algn="just" rtl="1">
              <a:buFont typeface="+mj-lt"/>
              <a:buAutoNum type="arabicPeriod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معرفی معماری مرجع و رویکرد انتخابی اجرای چرخه معماری و استانداردها</a:t>
            </a:r>
            <a:endParaRPr lang="fa-I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  <a:p>
            <a:pPr marL="342900" indent="-342900" algn="just" rtl="1">
              <a:buFont typeface="+mj-lt"/>
              <a:buAutoNum type="arabicPeriod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اهداف و محدوده پروژه</a:t>
            </a:r>
            <a:endParaRPr lang="fa-I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  <a:p>
            <a:pPr marL="342900" indent="-342900" algn="just" rtl="1">
              <a:buFont typeface="+mj-lt"/>
              <a:buAutoNum type="arabicPeriod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نیازمندی‌ها، انتظارات و مفروضات کارفرما (شامل: مراحل و فرآورده‌های مورد نیاز، استانداردها و برآورد زمانی)</a:t>
            </a:r>
            <a:endParaRPr lang="fa-I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479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en-US" dirty="0"/>
              <a:t>EDC.Sup.Com02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943600" y="4869656"/>
            <a:ext cx="2133600" cy="273844"/>
          </a:xfrm>
        </p:spPr>
        <p:txBody>
          <a:bodyPr/>
          <a:lstStyle/>
          <a:p>
            <a:fld id="{A5B25833-80BC-45E0-BE2C-683AC9E31DC2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75096"/>
            <a:ext cx="2878245" cy="120995"/>
          </a:xfrm>
          <a:prstGeom prst="rect">
            <a:avLst/>
          </a:prstGeom>
          <a:solidFill>
            <a:srgbClr val="25C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7851"/>
            <a:ext cx="766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Yekan" panose="00000400000000000000" pitchFamily="2" charset="-78"/>
              </a:rPr>
              <a:t>معرفی مستند شرح خدمات فنی پروژه‌های معماری تطبیقی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75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مقدمه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: هدف معرفی عنوان پروژه و ارکان اجرایی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E4349-8A19-E162-E3CF-F3FC858C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85950"/>
            <a:ext cx="660177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02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9165</TotalTime>
  <Words>1887</Words>
  <Application>Microsoft Office PowerPoint</Application>
  <PresentationFormat>On-screen Show (16:9)</PresentationFormat>
  <Paragraphs>286</Paragraphs>
  <Slides>36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B Nazanin</vt:lpstr>
      <vt:lpstr>B Yekan</vt:lpstr>
      <vt:lpstr>Calibri</vt:lpstr>
      <vt:lpstr>Georgia</vt:lpstr>
      <vt:lpstr>IRANSans Black</vt:lpstr>
      <vt:lpstr>Lato Light</vt:lpstr>
      <vt:lpstr>Open Sans Light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</dc:creator>
  <cp:lastModifiedBy>iman mahdavi</cp:lastModifiedBy>
  <cp:revision>637</cp:revision>
  <dcterms:created xsi:type="dcterms:W3CDTF">2006-08-16T00:00:00Z</dcterms:created>
  <dcterms:modified xsi:type="dcterms:W3CDTF">2024-07-06T17:03:07Z</dcterms:modified>
</cp:coreProperties>
</file>